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ppt/tags/tag1.xml" ContentType="application/vnd.openxmlformats-officedocument.presentationml.tags+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0"/>
  </p:notesMasterIdLst>
  <p:sldIdLst>
    <p:sldId id="256" r:id="rId2"/>
    <p:sldId id="285" r:id="rId3"/>
    <p:sldId id="257" r:id="rId4"/>
    <p:sldId id="267" r:id="rId5"/>
    <p:sldId id="268" r:id="rId6"/>
    <p:sldId id="269" r:id="rId7"/>
    <p:sldId id="270" r:id="rId8"/>
    <p:sldId id="271" r:id="rId9"/>
    <p:sldId id="272" r:id="rId10"/>
    <p:sldId id="273" r:id="rId11"/>
    <p:sldId id="274" r:id="rId12"/>
    <p:sldId id="284" r:id="rId13"/>
    <p:sldId id="282" r:id="rId14"/>
    <p:sldId id="286" r:id="rId15"/>
    <p:sldId id="258" r:id="rId16"/>
    <p:sldId id="289" r:id="rId17"/>
    <p:sldId id="265" r:id="rId18"/>
    <p:sldId id="266" r:id="rId19"/>
    <p:sldId id="263" r:id="rId20"/>
    <p:sldId id="264" r:id="rId21"/>
    <p:sldId id="281" r:id="rId22"/>
    <p:sldId id="283" r:id="rId23"/>
    <p:sldId id="275" r:id="rId24"/>
    <p:sldId id="287" r:id="rId25"/>
    <p:sldId id="288" r:id="rId26"/>
    <p:sldId id="262" r:id="rId27"/>
    <p:sldId id="276" r:id="rId28"/>
    <p:sldId id="27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FF"/>
    <a:srgbClr val="996633"/>
    <a:srgbClr val="FFFA7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96" autoAdjust="0"/>
    <p:restoredTop sz="94710" autoAdjust="0"/>
  </p:normalViewPr>
  <p:slideViewPr>
    <p:cSldViewPr snapToGrid="0" snapToObjects="1" showGuides="1">
      <p:cViewPr varScale="1">
        <p:scale>
          <a:sx n="114" d="100"/>
          <a:sy n="114" d="100"/>
        </p:scale>
        <p:origin x="-624" y="-112"/>
      </p:cViewPr>
      <p:guideLst>
        <p:guide orient="horz" pos="2160"/>
        <p:guide pos="2880"/>
      </p:guideLst>
    </p:cSldViewPr>
  </p:slideViewPr>
  <p:outlineViewPr>
    <p:cViewPr>
      <p:scale>
        <a:sx n="33" d="100"/>
        <a:sy n="33" d="100"/>
      </p:scale>
      <p:origin x="0" y="2400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0E6B7D-6851-B343-BB57-BE7B055EF39A}" type="datetimeFigureOut">
              <a:rPr lang="en-US" smtClean="0"/>
              <a:pPr/>
              <a:t>9/26/11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9E03B-E926-494A-94A7-01B047FE02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99E03B-E926-494A-94A7-01B047FE0222}"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3E3E1E1-85E5-C64C-BF41-D9D7FB53DE1E}" type="slidenum">
              <a:rPr lang="en-US"/>
              <a:pPr/>
              <a:t>16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lnSpc>
                <a:spcPct val="80000"/>
              </a:lnSpc>
            </a:pPr>
            <a:r>
              <a:rPr lang="en-US" sz="1300" dirty="0" smtClean="0">
                <a:latin typeface="Arial" charset="0"/>
                <a:ea typeface="ＭＳ Ｐゴシック" charset="-128"/>
                <a:cs typeface="ＭＳ Ｐゴシック" charset="-128"/>
              </a:rPr>
              <a:t>So now lets look at the effects of using unconstitutional legal tender Federal Reserve Notes.</a:t>
            </a:r>
          </a:p>
          <a:p>
            <a:pPr lvl="1" indent="-210226">
              <a:spcBef>
                <a:spcPct val="50000"/>
              </a:spcBef>
              <a:buFontTx/>
              <a:buAutoNum type="arabicPeriod"/>
            </a:pPr>
            <a:r>
              <a:rPr lang="en-US" sz="1300" dirty="0" smtClean="0">
                <a:latin typeface="Arial" charset="0"/>
              </a:rPr>
              <a:t>Because Federal Reserve Notes have no value in or of themselves and no intrinsic value, they can be inflated in such a manner to make you believe that you made a gain or an accession to wealth, when in fact you had no such gain at all.</a:t>
            </a:r>
          </a:p>
          <a:p>
            <a:pPr lvl="1" indent="-210226">
              <a:spcBef>
                <a:spcPct val="50000"/>
              </a:spcBef>
              <a:buFontTx/>
              <a:buAutoNum type="arabicPeriod"/>
            </a:pPr>
            <a:r>
              <a:rPr lang="en-US" sz="1300" dirty="0" smtClean="0">
                <a:latin typeface="Arial" charset="0"/>
              </a:rPr>
              <a:t>Because Federal Reserve Notes have no set fixed value, they can be used to “quietly” steal your wealth with the perception that you had a gain.</a:t>
            </a:r>
          </a:p>
          <a:p>
            <a:pPr lvl="1" indent="-210226">
              <a:spcBef>
                <a:spcPct val="50000"/>
              </a:spcBef>
              <a:buFontTx/>
              <a:buAutoNum type="arabicPeriod"/>
            </a:pPr>
            <a:r>
              <a:rPr lang="en-US" sz="1300" dirty="0" smtClean="0">
                <a:latin typeface="Arial" charset="0"/>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F0FAD96-D93C-6141-8729-C7A9E375D6B9}" type="slidenum">
              <a:rPr lang="en-US"/>
              <a:pPr/>
              <a:t>17</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300" dirty="0" smtClean="0">
                <a:latin typeface="Arial" charset="0"/>
                <a:ea typeface="ＭＳ Ｐゴシック" charset="-128"/>
                <a:cs typeface="ＭＳ Ｐゴシック" charset="-128"/>
              </a:rPr>
              <a:t>So now let’s look at an example.</a:t>
            </a:r>
          </a:p>
          <a:p>
            <a:pPr eaLnBrk="1" hangingPunct="1"/>
            <a:endParaRPr lang="en-US" sz="1300" dirty="0" smtClean="0">
              <a:latin typeface="Arial" charset="0"/>
              <a:ea typeface="ＭＳ Ｐゴシック" charset="-128"/>
              <a:cs typeface="ＭＳ Ｐゴシック" charset="-128"/>
            </a:endParaRPr>
          </a:p>
          <a:p>
            <a:pPr eaLnBrk="1" hangingPunct="1"/>
            <a:r>
              <a:rPr lang="en-US" sz="1300" dirty="0" smtClean="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dirty="0" smtClean="0">
                <a:latin typeface="Arial" charset="0"/>
              </a:rPr>
              <a:t>An unrealized loss of capital and property;</a:t>
            </a:r>
          </a:p>
          <a:p>
            <a:pPr marL="648698" lvl="1" indent="-216233">
              <a:buFontTx/>
              <a:buAutoNum type="arabicPeriod"/>
            </a:pPr>
            <a:r>
              <a:rPr lang="en-US" sz="1300" dirty="0" smtClean="0">
                <a:latin typeface="Arial" charset="0"/>
              </a:rPr>
              <a:t>A loss of real value;</a:t>
            </a:r>
          </a:p>
          <a:p>
            <a:pPr marL="648698" lvl="1" indent="-216233">
              <a:buFontTx/>
              <a:buAutoNum type="arabicPeriod"/>
            </a:pPr>
            <a:r>
              <a:rPr lang="en-US" sz="1300" dirty="0" smtClean="0">
                <a:latin typeface="Arial" charset="0"/>
              </a:rPr>
              <a:t>The loss of the full economic impact of automation.</a:t>
            </a:r>
          </a:p>
          <a:p>
            <a:pPr eaLnBrk="1" hangingPunct="1"/>
            <a:endParaRPr lang="en-US" sz="1300" b="1" dirty="0" smtClean="0">
              <a:latin typeface="Arial" charset="0"/>
              <a:ea typeface="ＭＳ Ｐゴシック" charset="-128"/>
              <a:cs typeface="ＭＳ Ｐゴシック" charset="-128"/>
            </a:endParaRPr>
          </a:p>
          <a:p>
            <a:pPr eaLnBrk="1" hangingPunct="1"/>
            <a:r>
              <a:rPr lang="en-US" sz="1300" b="1" dirty="0" smtClean="0">
                <a:latin typeface="Arial" charset="0"/>
                <a:ea typeface="ＭＳ Ｐゴシック" charset="-128"/>
                <a:cs typeface="ＭＳ Ｐゴシック" charset="-128"/>
              </a:rPr>
              <a:t>Brown Egg Data:</a:t>
            </a:r>
          </a:p>
          <a:p>
            <a:pPr eaLnBrk="1" hangingPunct="1"/>
            <a:r>
              <a:rPr lang="en-US" sz="1300" dirty="0" smtClean="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dirty="0" err="1" smtClean="0">
                <a:latin typeface="Arial" charset="0"/>
                <a:ea typeface="ＭＳ Ｐゴシック" charset="-128"/>
                <a:cs typeface="ＭＳ Ｐゴシック" charset="-128"/>
              </a:rPr>
              <a:t>http://www.ams.usda.gov/poultry/mncs/ShellEgg/USDAEGGMARKETNEWSREPORT.html</a:t>
            </a:r>
            <a:endParaRPr lang="en-US" sz="900" dirty="0" smtClean="0">
              <a:latin typeface="Arial" charset="0"/>
              <a:ea typeface="ＭＳ Ｐゴシック" charset="-128"/>
              <a:cs typeface="ＭＳ Ｐゴシック" charset="-128"/>
            </a:endParaRPr>
          </a:p>
          <a:p>
            <a:pPr eaLnBrk="1" hangingPunct="1"/>
            <a:r>
              <a:rPr lang="en-US" sz="900" dirty="0" err="1" smtClean="0">
                <a:latin typeface="Arial" charset="0"/>
                <a:ea typeface="ＭＳ Ｐゴシック" charset="-128"/>
                <a:cs typeface="ＭＳ Ｐゴシック" charset="-128"/>
              </a:rPr>
              <a:t>http://www.pathtoinvesting.org/interactive/inflation/simulation_inflation.htm</a:t>
            </a:r>
            <a:endParaRPr lang="en-US" sz="900" dirty="0" smtClean="0">
              <a:latin typeface="Arial" charset="0"/>
              <a:ea typeface="ＭＳ Ｐゴシック" charset="-128"/>
              <a:cs typeface="ＭＳ Ｐゴシック" charset="-128"/>
            </a:endParaRPr>
          </a:p>
          <a:p>
            <a:pPr eaLnBrk="1" hangingPunct="1"/>
            <a:endParaRPr lang="en-US" sz="900" dirty="0" smtClean="0">
              <a:latin typeface="Arial" charset="0"/>
              <a:ea typeface="ＭＳ Ｐゴシック" charset="-128"/>
              <a:cs typeface="ＭＳ Ｐゴシック" charset="-128"/>
            </a:endParaRPr>
          </a:p>
          <a:p>
            <a:pPr eaLnBrk="1" hangingPunct="1"/>
            <a:endParaRPr lang="en-US" sz="1300" dirty="0" smtClean="0">
              <a:latin typeface="Arial" charset="0"/>
              <a:ea typeface="ＭＳ Ｐゴシック" charset="-128"/>
              <a:cs typeface="ＭＳ Ｐゴシック" charset="-128"/>
            </a:endParaRPr>
          </a:p>
          <a:p>
            <a:pPr eaLnBrk="1" hangingPunct="1"/>
            <a:endParaRPr lang="en-US" sz="900" dirty="0" smtClean="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365100C-74BF-4641-BC74-EC8AB055E0F6}" type="slidenum">
              <a:rPr lang="en-US"/>
              <a:pPr/>
              <a:t>18</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z="1300" dirty="0" smtClean="0">
                <a:latin typeface="Arial" charset="0"/>
                <a:ea typeface="ＭＳ Ｐゴシック" charset="-128"/>
                <a:cs typeface="ＭＳ Ｐゴシック" charset="-128"/>
              </a:rPr>
              <a:t>So now let’s look at an example.</a:t>
            </a:r>
          </a:p>
          <a:p>
            <a:pPr eaLnBrk="1" hangingPunct="1"/>
            <a:endParaRPr lang="en-US" sz="1300" dirty="0" smtClean="0">
              <a:latin typeface="Arial" charset="0"/>
              <a:ea typeface="ＭＳ Ｐゴシック" charset="-128"/>
              <a:cs typeface="ＭＳ Ｐゴシック" charset="-128"/>
            </a:endParaRPr>
          </a:p>
          <a:p>
            <a:pPr eaLnBrk="1" hangingPunct="1"/>
            <a:r>
              <a:rPr lang="en-US" sz="1300" dirty="0" smtClean="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dirty="0" smtClean="0">
                <a:latin typeface="Arial" charset="0"/>
              </a:rPr>
              <a:t>An unrealized loss of capital and property;</a:t>
            </a:r>
          </a:p>
          <a:p>
            <a:pPr marL="648698" lvl="1" indent="-216233">
              <a:buFontTx/>
              <a:buAutoNum type="arabicPeriod"/>
            </a:pPr>
            <a:r>
              <a:rPr lang="en-US" sz="1300" dirty="0" smtClean="0">
                <a:latin typeface="Arial" charset="0"/>
              </a:rPr>
              <a:t>A loss of real value;</a:t>
            </a:r>
          </a:p>
          <a:p>
            <a:pPr marL="648698" lvl="1" indent="-216233">
              <a:buFontTx/>
              <a:buAutoNum type="arabicPeriod"/>
            </a:pPr>
            <a:r>
              <a:rPr lang="en-US" sz="1300" dirty="0" smtClean="0">
                <a:latin typeface="Arial" charset="0"/>
              </a:rPr>
              <a:t>The loss of the full economic impact of automation.</a:t>
            </a:r>
          </a:p>
          <a:p>
            <a:pPr eaLnBrk="1" hangingPunct="1"/>
            <a:endParaRPr lang="en-US" sz="1300" b="1" dirty="0" smtClean="0">
              <a:latin typeface="Arial" charset="0"/>
              <a:ea typeface="ＭＳ Ｐゴシック" charset="-128"/>
              <a:cs typeface="ＭＳ Ｐゴシック" charset="-128"/>
            </a:endParaRPr>
          </a:p>
          <a:p>
            <a:pPr eaLnBrk="1" hangingPunct="1"/>
            <a:r>
              <a:rPr lang="en-US" sz="1300" b="1" dirty="0" smtClean="0">
                <a:latin typeface="Arial" charset="0"/>
                <a:ea typeface="ＭＳ Ｐゴシック" charset="-128"/>
                <a:cs typeface="ＭＳ Ｐゴシック" charset="-128"/>
              </a:rPr>
              <a:t>Brown Egg Data:</a:t>
            </a:r>
          </a:p>
          <a:p>
            <a:pPr eaLnBrk="1" hangingPunct="1"/>
            <a:r>
              <a:rPr lang="en-US" sz="1300" dirty="0" smtClean="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dirty="0" err="1" smtClean="0">
                <a:latin typeface="Arial" charset="0"/>
                <a:ea typeface="ＭＳ Ｐゴシック" charset="-128"/>
                <a:cs typeface="ＭＳ Ｐゴシック" charset="-128"/>
              </a:rPr>
              <a:t>http://www.ams.usda.gov/poultry/mncs/ShellEgg/USDAEGGMARKETNEWSREPORT.html</a:t>
            </a:r>
            <a:endParaRPr lang="en-US" sz="900" dirty="0" smtClean="0">
              <a:latin typeface="Arial" charset="0"/>
              <a:ea typeface="ＭＳ Ｐゴシック" charset="-128"/>
              <a:cs typeface="ＭＳ Ｐゴシック" charset="-128"/>
            </a:endParaRPr>
          </a:p>
          <a:p>
            <a:pPr eaLnBrk="1" hangingPunct="1"/>
            <a:r>
              <a:rPr lang="en-US" sz="900" dirty="0" err="1" smtClean="0">
                <a:latin typeface="Arial" charset="0"/>
                <a:ea typeface="ＭＳ Ｐゴシック" charset="-128"/>
                <a:cs typeface="ＭＳ Ｐゴシック" charset="-128"/>
              </a:rPr>
              <a:t>http://www.pathtoinvesting.org/interactive/inflation/simulation_inflation.htm</a:t>
            </a:r>
            <a:endParaRPr lang="en-US" sz="900" dirty="0" smtClean="0">
              <a:latin typeface="Arial" charset="0"/>
              <a:ea typeface="ＭＳ Ｐゴシック" charset="-128"/>
              <a:cs typeface="ＭＳ Ｐゴシック" charset="-128"/>
            </a:endParaRPr>
          </a:p>
          <a:p>
            <a:pPr eaLnBrk="1" hangingPunct="1"/>
            <a:endParaRPr lang="en-US" sz="900" dirty="0" smtClean="0">
              <a:latin typeface="Arial" charset="0"/>
              <a:ea typeface="ＭＳ Ｐゴシック" charset="-128"/>
              <a:cs typeface="ＭＳ Ｐゴシック" charset="-128"/>
            </a:endParaRPr>
          </a:p>
          <a:p>
            <a:pPr eaLnBrk="1" hangingPunct="1"/>
            <a:endParaRPr lang="en-US" sz="1300" dirty="0" smtClean="0">
              <a:latin typeface="Arial" charset="0"/>
              <a:ea typeface="ＭＳ Ｐゴシック" charset="-128"/>
              <a:cs typeface="ＭＳ Ｐゴシック" charset="-128"/>
            </a:endParaRPr>
          </a:p>
          <a:p>
            <a:pPr eaLnBrk="1" hangingPunct="1"/>
            <a:endParaRPr lang="en-US" sz="900" dirty="0" smtClean="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10854A7-6B63-6B45-9BBA-6B6C650EDE80}" type="slidenum">
              <a:rPr lang="en-US"/>
              <a:pPr/>
              <a:t>19</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6099" y="4343704"/>
            <a:ext cx="5639097" cy="4113892"/>
          </a:xfrm>
          <a:noFill/>
          <a:ln/>
        </p:spPr>
        <p:txBody>
          <a:bodyPr/>
          <a:lstStyle/>
          <a:p>
            <a:pPr eaLnBrk="1" hangingPunct="1"/>
            <a:r>
              <a:rPr lang="en-US">
                <a:latin typeface="Arial" charset="0"/>
                <a:ea typeface="ＭＳ Ｐゴシック" charset="-128"/>
                <a:cs typeface="ＭＳ Ｐゴシック" charset="-128"/>
              </a:rPr>
              <a:t>It is rather ironic that during the first 124 years of our Republic’s existence (1789 – 1913), it was well understood by the general public that the word “Dollar” means a pure metallic silver coin of a known fixed unit of measurement for money, value and wealth.</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Over the next 55 years (1913 – 1968), the definition of the Dollar was slowly removed from public education, dictionaries and our court rooms to the point that in 1968 Congress unconstitutionally eliminated the fundamental and necessary requirement of silver from the “public” definition of the word “Dollar”.  Hence our constitutionally guaranteed fixed standard unit of measure of money and wealth was hijacked.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Finally, on 15 August 1971, President Richard Nixon unconstitutionally terminated redemption of Federal Reserve Notes in gold internationally, ending the connection between the Federal Reserve System and any “constitutional” money whatsoever.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9/26/11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9/26/11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9/26/11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9/26/11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9/26/11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9/26/11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9/26/11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9/26/11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9/26/11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9/26/11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9/26/11</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9/26/11</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9/26/11</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9/26/11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9/26/11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F8E5D1D-BE80-D749-9C4F-DC81E5FFEDEB}" type="datetimeFigureOut">
              <a:rPr lang="en-US" smtClean="0"/>
              <a:pPr/>
              <a:t>9/26/11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D40C404-F279-6F43-A28C-0CA9240953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1" fontAlgn="base" hangingPunct="1">
        <a:spcBef>
          <a:spcPct val="0"/>
        </a:spcBef>
        <a:spcAft>
          <a:spcPct val="0"/>
        </a:spcAft>
        <a:defRPr sz="4400">
          <a:solidFill>
            <a:srgbClr val="FF0000"/>
          </a:solidFill>
          <a:latin typeface="+mj-lt"/>
          <a:ea typeface="ＭＳ Ｐゴシック" pitchFamily="-107" charset="-128"/>
          <a:cs typeface="ＭＳ Ｐゴシック" pitchFamily="-107" charset="-128"/>
        </a:defRPr>
      </a:lvl1pPr>
      <a:lvl2pPr algn="ctr" rtl="0" eaLnBrk="1" fontAlgn="base" hangingPunct="1">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2pPr>
      <a:lvl3pPr algn="ctr" rtl="0" eaLnBrk="1" fontAlgn="base" hangingPunct="1">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3pPr>
      <a:lvl4pPr algn="ctr" rtl="0" eaLnBrk="1" fontAlgn="base" hangingPunct="1">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4pPr>
      <a:lvl5pPr algn="ctr" rtl="0" eaLnBrk="1" fontAlgn="base" hangingPunct="1">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5pPr>
      <a:lvl6pPr marL="457200" algn="ctr" rtl="0" eaLnBrk="1" fontAlgn="base" hangingPunct="1">
        <a:spcBef>
          <a:spcPct val="0"/>
        </a:spcBef>
        <a:spcAft>
          <a:spcPct val="0"/>
        </a:spcAft>
        <a:defRPr sz="4400">
          <a:solidFill>
            <a:schemeClr val="tx2"/>
          </a:solidFill>
          <a:latin typeface="Arial" pitchFamily="-110" charset="0"/>
        </a:defRPr>
      </a:lvl6pPr>
      <a:lvl7pPr marL="914400" algn="ctr" rtl="0" eaLnBrk="1" fontAlgn="base" hangingPunct="1">
        <a:spcBef>
          <a:spcPct val="0"/>
        </a:spcBef>
        <a:spcAft>
          <a:spcPct val="0"/>
        </a:spcAft>
        <a:defRPr sz="4400">
          <a:solidFill>
            <a:schemeClr val="tx2"/>
          </a:solidFill>
          <a:latin typeface="Arial" pitchFamily="-110" charset="0"/>
        </a:defRPr>
      </a:lvl7pPr>
      <a:lvl8pPr marL="1371600" algn="ctr" rtl="0" eaLnBrk="1" fontAlgn="base" hangingPunct="1">
        <a:spcBef>
          <a:spcPct val="0"/>
        </a:spcBef>
        <a:spcAft>
          <a:spcPct val="0"/>
        </a:spcAft>
        <a:defRPr sz="4400">
          <a:solidFill>
            <a:schemeClr val="tx2"/>
          </a:solidFill>
          <a:latin typeface="Arial" pitchFamily="-110" charset="0"/>
        </a:defRPr>
      </a:lvl8pPr>
      <a:lvl9pPr marL="1828800" algn="ctr" rtl="0" eaLnBrk="1" fontAlgn="base" hangingPunct="1">
        <a:spcBef>
          <a:spcPct val="0"/>
        </a:spcBef>
        <a:spcAft>
          <a:spcPct val="0"/>
        </a:spcAft>
        <a:defRPr sz="4400">
          <a:solidFill>
            <a:schemeClr val="tx2"/>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hyperlink" Target="http://en.wikipedia.org/wiki/Image:US_$1_obverse.jpg" TargetMode="External"/><Relationship Id="rId9" Type="http://schemas.openxmlformats.org/officeDocument/2006/relationships/image" Target="../media/image6.jpeg"/><Relationship Id="rId10" Type="http://schemas.openxmlformats.org/officeDocument/2006/relationships/hyperlink" Target="http://catalog.usmint.gov/webapp/wcs/stores/servlet/CategoryDisplay?catalogId=10001&amp;storeId=10001&amp;categoryId=13738&amp;langId=-1&amp;parent_category_rn=10191&amp;top_category=10191" TargetMode="External"/><Relationship Id="rId11"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en.wikipedia.org/wiki/Image:Morgan_dollar.jpg" TargetMode="External"/><Relationship Id="rId5" Type="http://schemas.openxmlformats.org/officeDocument/2006/relationships/image" Target="../media/image2.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 Id="rId7" Type="http://schemas.openxmlformats.org/officeDocument/2006/relationships/image" Target="../media/image7.jpeg"/><Relationship Id="rId8" Type="http://schemas.openxmlformats.org/officeDocument/2006/relationships/image" Target="../media/image4.jpeg"/><Relationship Id="rId9" Type="http://schemas.openxmlformats.org/officeDocument/2006/relationships/hyperlink" Target="http://en.wikipedia.org/wiki/Image:US_$1_obverse.jpg" TargetMode="External"/><Relationship Id="rId10" Type="http://schemas.openxmlformats.org/officeDocument/2006/relationships/image" Target="../media/image6.jpeg"/><Relationship Id="rId11"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2.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7.jpeg"/><Relationship Id="rId7" Type="http://schemas.openxmlformats.org/officeDocument/2006/relationships/image" Target="../media/image4.jpeg"/><Relationship Id="rId8" Type="http://schemas.openxmlformats.org/officeDocument/2006/relationships/hyperlink" Target="http://en.wikipedia.org/wiki/Image:US_$1_obverse.jpg" TargetMode="External"/><Relationship Id="rId9" Type="http://schemas.openxmlformats.org/officeDocument/2006/relationships/image" Target="../media/image6.jpeg"/><Relationship Id="rId10" Type="http://schemas.openxmlformats.org/officeDocument/2006/relationships/image" Target="../media/image5.jpeg"/><Relationship Id="rId11"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jpeg"/><Relationship Id="rId1" Type="http://schemas.openxmlformats.org/officeDocument/2006/relationships/tags" Target="../tags/tag1.x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wrockwell.com/wile/wile30.1.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Utah Monetary Summit</a:t>
            </a:r>
            <a:endParaRPr lang="en-US" dirty="0"/>
          </a:p>
        </p:txBody>
      </p:sp>
      <p:sp>
        <p:nvSpPr>
          <p:cNvPr id="3" name="Subtitle 2"/>
          <p:cNvSpPr>
            <a:spLocks noGrp="1"/>
          </p:cNvSpPr>
          <p:nvPr>
            <p:ph type="subTitle" idx="1"/>
          </p:nvPr>
        </p:nvSpPr>
        <p:spPr>
          <a:xfrm>
            <a:off x="685800" y="3886200"/>
            <a:ext cx="7772400" cy="1752600"/>
          </a:xfrm>
        </p:spPr>
        <p:txBody>
          <a:bodyPr/>
          <a:lstStyle/>
          <a:p>
            <a:r>
              <a:rPr lang="en-US" dirty="0" smtClean="0"/>
              <a:t>Tom Selgas</a:t>
            </a:r>
            <a:br>
              <a:rPr lang="en-US" dirty="0" smtClean="0"/>
            </a:br>
            <a:r>
              <a:rPr lang="en-US" sz="2400" dirty="0" smtClean="0"/>
              <a:t>Monetary Policy Expert</a:t>
            </a:r>
            <a:br>
              <a:rPr lang="en-US" sz="2400" dirty="0" smtClean="0"/>
            </a:br>
            <a:r>
              <a:rPr lang="en-US" sz="2400" dirty="0" smtClean="0"/>
              <a:t>United States Bill of Rights Foundation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Solution</a:t>
            </a:r>
            <a:endParaRPr lang="en-US" dirty="0"/>
          </a:p>
        </p:txBody>
      </p:sp>
      <p:sp>
        <p:nvSpPr>
          <p:cNvPr id="3" name="Content Placeholder 2"/>
          <p:cNvSpPr>
            <a:spLocks noGrp="1"/>
          </p:cNvSpPr>
          <p:nvPr>
            <p:ph idx="1"/>
          </p:nvPr>
        </p:nvSpPr>
        <p:spPr/>
        <p:txBody>
          <a:bodyPr/>
          <a:lstStyle/>
          <a:p>
            <a:r>
              <a:rPr lang="en-US" i="1" dirty="0" smtClean="0">
                <a:solidFill>
                  <a:srgbClr val="0000FF"/>
                </a:solidFill>
                <a:latin typeface="Rockwell"/>
                <a:cs typeface="Rockwell"/>
              </a:rPr>
              <a:t>Alternative currencies</a:t>
            </a:r>
            <a:r>
              <a:rPr lang="en-US" dirty="0" smtClean="0"/>
              <a:t> structurally diversify our medium of exchange – </a:t>
            </a:r>
            <a:r>
              <a:rPr lang="en-US" i="1" dirty="0" smtClean="0">
                <a:solidFill>
                  <a:srgbClr val="0000FF"/>
                </a:solidFill>
                <a:latin typeface="Rockwell"/>
                <a:cs typeface="Rockwell"/>
              </a:rPr>
              <a:t>provide for greater resilience</a:t>
            </a:r>
          </a:p>
          <a:p>
            <a:r>
              <a:rPr lang="en-US" dirty="0" smtClean="0"/>
              <a:t>Alternative currency = a standard medium that circulates in parallel with nationalistic or “conventional” money</a:t>
            </a:r>
          </a:p>
          <a:p>
            <a:pPr lvl="1"/>
            <a:r>
              <a:rPr lang="en-US" dirty="0" smtClean="0"/>
              <a:t>Examples: Theme park tokens and script (Disney Dollars) circulate within a community.</a:t>
            </a:r>
          </a:p>
          <a:p>
            <a:pPr lvl="1"/>
            <a:r>
              <a:rPr lang="en-US" dirty="0" smtClean="0"/>
              <a:t>Alternative currencies link unmet needs with unused resources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“Usefulness” of Alternative Currency</a:t>
            </a:r>
            <a:endParaRPr lang="en-US" sz="3600" dirty="0"/>
          </a:p>
        </p:txBody>
      </p:sp>
      <p:sp>
        <p:nvSpPr>
          <p:cNvPr id="3" name="Content Placeholder 2"/>
          <p:cNvSpPr>
            <a:spLocks noGrp="1"/>
          </p:cNvSpPr>
          <p:nvPr>
            <p:ph idx="1"/>
          </p:nvPr>
        </p:nvSpPr>
        <p:spPr>
          <a:xfrm>
            <a:off x="457200" y="1600200"/>
            <a:ext cx="8432468" cy="4525963"/>
          </a:xfrm>
        </p:spPr>
        <p:txBody>
          <a:bodyPr/>
          <a:lstStyle/>
          <a:p>
            <a:r>
              <a:rPr lang="en-US" sz="2800" dirty="0" smtClean="0"/>
              <a:t>Fact: 70-90% of private employment is generated by Small and Medium sized Businesses</a:t>
            </a:r>
          </a:p>
          <a:p>
            <a:r>
              <a:rPr lang="en-US" sz="2800" dirty="0" smtClean="0"/>
              <a:t>Problem:</a:t>
            </a:r>
          </a:p>
          <a:p>
            <a:pPr lvl="1"/>
            <a:r>
              <a:rPr lang="en-US" sz="2400" dirty="0" smtClean="0"/>
              <a:t>Small and medium sized businesses are pressured to pay quickly (e.g. 30 days)</a:t>
            </a:r>
          </a:p>
          <a:p>
            <a:pPr lvl="1"/>
            <a:r>
              <a:rPr lang="en-US" sz="2400" dirty="0" smtClean="0"/>
              <a:t>But get paid slowly (e.g. +90 days)</a:t>
            </a:r>
          </a:p>
          <a:p>
            <a:pPr lvl="1"/>
            <a:r>
              <a:rPr lang="en-US" sz="2400" dirty="0" smtClean="0"/>
              <a:t>Banks uninterested in providing bridge financing</a:t>
            </a:r>
          </a:p>
          <a:p>
            <a:r>
              <a:rPr lang="en-US" sz="2800" dirty="0" smtClean="0"/>
              <a:t>Solution:</a:t>
            </a:r>
          </a:p>
          <a:p>
            <a:pPr lvl="1"/>
            <a:r>
              <a:rPr lang="en-US" sz="2400" dirty="0" smtClean="0"/>
              <a:t>State sanctioned Alternative Currency </a:t>
            </a:r>
          </a:p>
          <a:p>
            <a:pPr lvl="1"/>
            <a:r>
              <a:rPr lang="en-US" sz="2400" dirty="0" smtClean="0"/>
              <a:t>Bridge financing using the alternative currency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948"/>
            <a:ext cx="8229600" cy="1143000"/>
          </a:xfrm>
        </p:spPr>
        <p:txBody>
          <a:bodyPr/>
          <a:lstStyle/>
          <a:p>
            <a:r>
              <a:rPr lang="en-US" sz="3600" dirty="0" smtClean="0"/>
              <a:t>Benefits to the State that implements a Sound Alternative Currency System</a:t>
            </a:r>
            <a:endParaRPr lang="en-US" sz="3600" dirty="0"/>
          </a:p>
        </p:txBody>
      </p:sp>
      <p:sp>
        <p:nvSpPr>
          <p:cNvPr id="3" name="Content Placeholder 2"/>
          <p:cNvSpPr>
            <a:spLocks noGrp="1"/>
          </p:cNvSpPr>
          <p:nvPr>
            <p:ph idx="1"/>
          </p:nvPr>
        </p:nvSpPr>
        <p:spPr/>
        <p:txBody>
          <a:bodyPr/>
          <a:lstStyle/>
          <a:p>
            <a:r>
              <a:rPr lang="en-US" dirty="0" smtClean="0"/>
              <a:t>Increased capital flow from all over the world</a:t>
            </a:r>
          </a:p>
          <a:p>
            <a:r>
              <a:rPr lang="en-US" dirty="0" smtClean="0"/>
              <a:t>Reduction in unemployment</a:t>
            </a:r>
          </a:p>
          <a:p>
            <a:r>
              <a:rPr lang="en-US" dirty="0" smtClean="0"/>
              <a:t>Increased revenues and fiscal longevity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State Policy Makers should recognize</a:t>
            </a:r>
            <a:endParaRPr lang="en-US" sz="4000" dirty="0"/>
          </a:p>
        </p:txBody>
      </p:sp>
      <p:sp>
        <p:nvSpPr>
          <p:cNvPr id="3" name="Content Placeholder 2"/>
          <p:cNvSpPr>
            <a:spLocks noGrp="1"/>
          </p:cNvSpPr>
          <p:nvPr>
            <p:ph idx="1"/>
          </p:nvPr>
        </p:nvSpPr>
        <p:spPr>
          <a:xfrm>
            <a:off x="242603" y="1600200"/>
            <a:ext cx="8676631" cy="4525963"/>
          </a:xfrm>
        </p:spPr>
        <p:txBody>
          <a:bodyPr/>
          <a:lstStyle/>
          <a:p>
            <a:r>
              <a:rPr lang="en-US" dirty="0" smtClean="0"/>
              <a:t>Most cost-effective support for employment by governments: </a:t>
            </a:r>
            <a:r>
              <a:rPr lang="en-US" b="1" i="1" dirty="0" smtClean="0">
                <a:solidFill>
                  <a:srgbClr val="0000FF"/>
                </a:solidFill>
                <a:latin typeface="Rockwell"/>
                <a:cs typeface="Rockwell"/>
              </a:rPr>
              <a:t>Accept Alternative Currency Units for payment of taxes</a:t>
            </a:r>
          </a:p>
          <a:p>
            <a:pPr lvl="1"/>
            <a:r>
              <a:rPr lang="en-US" dirty="0" smtClean="0"/>
              <a:t>Uruguay &amp; Northern Brazil success stories</a:t>
            </a:r>
          </a:p>
          <a:p>
            <a:pPr lvl="1"/>
            <a:r>
              <a:rPr lang="en-US" dirty="0" smtClean="0"/>
              <a:t>Produces additional income to governmental entities that accept them. </a:t>
            </a:r>
          </a:p>
          <a:p>
            <a:r>
              <a:rPr lang="en-US" dirty="0" smtClean="0"/>
              <a:t>Alternative Currencies are now where Open Source software and Microfinance were +10 years ago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Choosing the right </a:t>
            </a:r>
            <a:br>
              <a:rPr lang="en-US" sz="4000" dirty="0" smtClean="0"/>
            </a:br>
            <a:r>
              <a:rPr lang="en-US" sz="4000" dirty="0" smtClean="0"/>
              <a:t>Alternative Currency</a:t>
            </a:r>
            <a:endParaRPr lang="en-US" sz="4000" dirty="0"/>
          </a:p>
        </p:txBody>
      </p:sp>
      <p:sp>
        <p:nvSpPr>
          <p:cNvPr id="3" name="Content Placeholder 2"/>
          <p:cNvSpPr>
            <a:spLocks noGrp="1"/>
          </p:cNvSpPr>
          <p:nvPr>
            <p:ph idx="1"/>
          </p:nvPr>
        </p:nvSpPr>
        <p:spPr>
          <a:xfrm>
            <a:off x="457199" y="1600200"/>
            <a:ext cx="8432449" cy="4763562"/>
          </a:xfrm>
        </p:spPr>
        <p:txBody>
          <a:bodyPr/>
          <a:lstStyle/>
          <a:p>
            <a:r>
              <a:rPr lang="en-US" dirty="0" smtClean="0"/>
              <a:t>Fiat Legal Tender</a:t>
            </a:r>
          </a:p>
          <a:p>
            <a:pPr lvl="1"/>
            <a:r>
              <a:rPr lang="en-US" dirty="0" smtClean="0"/>
              <a:t>Pro: relatively cheap to implement</a:t>
            </a:r>
          </a:p>
          <a:p>
            <a:pPr lvl="1"/>
            <a:r>
              <a:rPr lang="en-US" dirty="0" smtClean="0"/>
              <a:t>Con: dishonest, ultimately hyper-inflates</a:t>
            </a:r>
          </a:p>
          <a:p>
            <a:pPr marL="342900" lvl="1" indent="-342900">
              <a:buFontTx/>
              <a:buChar char="•"/>
            </a:pPr>
            <a:r>
              <a:rPr lang="en-US" dirty="0" smtClean="0"/>
              <a:t>Gold and Silver Coin</a:t>
            </a:r>
          </a:p>
          <a:p>
            <a:pPr lvl="1"/>
            <a:r>
              <a:rPr lang="en-US" dirty="0" smtClean="0"/>
              <a:t>Pro: honest, retains value</a:t>
            </a:r>
          </a:p>
          <a:p>
            <a:pPr lvl="1"/>
            <a:r>
              <a:rPr lang="en-US" dirty="0" smtClean="0"/>
              <a:t>Con: expensive to implement</a:t>
            </a:r>
          </a:p>
          <a:p>
            <a:r>
              <a:rPr lang="en-US" dirty="0" smtClean="0"/>
              <a:t>Electronic Gold and Silver bullion or coin</a:t>
            </a:r>
          </a:p>
          <a:p>
            <a:pPr lvl="1"/>
            <a:r>
              <a:rPr lang="en-US" dirty="0" smtClean="0"/>
              <a:t>Pro: honest, retains value, cheap to implement</a:t>
            </a:r>
          </a:p>
          <a:p>
            <a:pPr lvl="1"/>
            <a:r>
              <a:rPr lang="en-US" dirty="0" smtClean="0"/>
              <a:t>Con: requires frequent audits (~quarterly)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Fiat Currency </a:t>
            </a:r>
            <a:endParaRPr lang="en-US" dirty="0"/>
          </a:p>
        </p:txBody>
      </p:sp>
      <p:sp>
        <p:nvSpPr>
          <p:cNvPr id="3" name="Content Placeholder 2"/>
          <p:cNvSpPr>
            <a:spLocks noGrp="1"/>
          </p:cNvSpPr>
          <p:nvPr>
            <p:ph idx="1"/>
          </p:nvPr>
        </p:nvSpPr>
        <p:spPr/>
        <p:txBody>
          <a:bodyPr vert="horz"/>
          <a:lstStyle/>
          <a:p>
            <a:r>
              <a:rPr lang="en-US" sz="2800" dirty="0" smtClean="0"/>
              <a:t>No currency in history has lasted longer than 42 years after its intrinsic backing has been abandoned. </a:t>
            </a:r>
            <a:r>
              <a:rPr lang="en-US" sz="2000" i="1" dirty="0" smtClean="0"/>
              <a:t>John </a:t>
            </a:r>
            <a:r>
              <a:rPr lang="en-US" sz="2000" i="1" dirty="0" err="1" smtClean="0"/>
              <a:t>Tamny</a:t>
            </a:r>
            <a:r>
              <a:rPr lang="en-US" sz="2000" i="1" dirty="0" smtClean="0"/>
              <a:t>, 9/9/2010</a:t>
            </a:r>
            <a:r>
              <a:rPr lang="en-US" sz="2000" baseline="30000" dirty="0" smtClean="0"/>
              <a:t>1</a:t>
            </a:r>
            <a:endParaRPr lang="en-US" sz="2800" baseline="30000" dirty="0" smtClean="0"/>
          </a:p>
          <a:p>
            <a:pPr lvl="1"/>
            <a:r>
              <a:rPr lang="en-US" sz="2400" dirty="0" smtClean="0"/>
              <a:t>It was 40 years ago (8/15/1971) that President Nixon severed the Federal Reserve Note’s link to gold. </a:t>
            </a:r>
          </a:p>
          <a:p>
            <a:r>
              <a:rPr lang="en-US" sz="2800" dirty="0" smtClean="0"/>
              <a:t>The Continental was America’s first fiat currency and it only lasted 6 years.</a:t>
            </a:r>
          </a:p>
          <a:p>
            <a:r>
              <a:rPr lang="en-US" sz="2800" dirty="0" smtClean="0"/>
              <a:t>The graduated income tax system has allowed modern fiat currencies, such as the Federal Reserve Note, to last ~40+ years</a:t>
            </a:r>
          </a:p>
          <a:p>
            <a:endParaRPr lang="en-US" sz="2800" dirty="0"/>
          </a:p>
        </p:txBody>
      </p:sp>
      <p:sp>
        <p:nvSpPr>
          <p:cNvPr id="4" name="Rectangle 3"/>
          <p:cNvSpPr/>
          <p:nvPr/>
        </p:nvSpPr>
        <p:spPr>
          <a:xfrm>
            <a:off x="613833" y="6403201"/>
            <a:ext cx="7916334" cy="276999"/>
          </a:xfrm>
          <a:prstGeom prst="rect">
            <a:avLst/>
          </a:prstGeom>
        </p:spPr>
        <p:txBody>
          <a:bodyPr wrap="square">
            <a:spAutoFit/>
          </a:bodyPr>
          <a:lstStyle/>
          <a:p>
            <a:r>
              <a:rPr lang="en-US" sz="1200" dirty="0" smtClean="0">
                <a:solidFill>
                  <a:srgbClr val="0000FF"/>
                </a:solidFill>
              </a:rPr>
              <a:t>1: http://www.forbes.com/2010/09/07/dollar-currency-gold-standard-2020-opinions-columnists-john-tamny.html</a:t>
            </a:r>
            <a:endParaRPr lang="en-US" sz="12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56376"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7"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3" name="Group 58"/>
            <p:cNvGrpSpPr>
              <a:grpSpLocks/>
            </p:cNvGrpSpPr>
            <p:nvPr/>
          </p:nvGrpSpPr>
          <p:grpSpPr bwMode="auto">
            <a:xfrm>
              <a:off x="2784" y="1016"/>
              <a:ext cx="1202" cy="904"/>
              <a:chOff x="2784" y="1016"/>
              <a:chExt cx="1202" cy="904"/>
            </a:xfrm>
          </p:grpSpPr>
          <p:pic>
            <p:nvPicPr>
              <p:cNvPr id="56379"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56380"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6381"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4" name="Group 57"/>
          <p:cNvGrpSpPr>
            <a:grpSpLocks/>
          </p:cNvGrpSpPr>
          <p:nvPr/>
        </p:nvGrpSpPr>
        <p:grpSpPr bwMode="auto">
          <a:xfrm>
            <a:off x="152400" y="1477963"/>
            <a:ext cx="2209800" cy="1570037"/>
            <a:chOff x="96" y="931"/>
            <a:chExt cx="1392" cy="989"/>
          </a:xfrm>
        </p:grpSpPr>
        <p:pic>
          <p:nvPicPr>
            <p:cNvPr id="56373"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56374"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56375"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56367"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68"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6" name="Group 60"/>
            <p:cNvGrpSpPr>
              <a:grpSpLocks/>
            </p:cNvGrpSpPr>
            <p:nvPr/>
          </p:nvGrpSpPr>
          <p:grpSpPr bwMode="auto">
            <a:xfrm>
              <a:off x="1488" y="1015"/>
              <a:ext cx="1194" cy="905"/>
              <a:chOff x="1488" y="1015"/>
              <a:chExt cx="1194" cy="905"/>
            </a:xfrm>
          </p:grpSpPr>
          <p:sp>
            <p:nvSpPr>
              <p:cNvPr id="56370"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1"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72"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56360"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8" name="Group 59"/>
            <p:cNvGrpSpPr>
              <a:grpSpLocks/>
            </p:cNvGrpSpPr>
            <p:nvPr/>
          </p:nvGrpSpPr>
          <p:grpSpPr bwMode="auto">
            <a:xfrm>
              <a:off x="4176" y="1101"/>
              <a:ext cx="1438" cy="819"/>
              <a:chOff x="4176" y="1101"/>
              <a:chExt cx="1438" cy="819"/>
            </a:xfrm>
          </p:grpSpPr>
          <p:pic>
            <p:nvPicPr>
              <p:cNvPr id="56363"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56364"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56365"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66"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56362"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9" name="Group 63"/>
          <p:cNvGrpSpPr>
            <a:grpSpLocks/>
          </p:cNvGrpSpPr>
          <p:nvPr/>
        </p:nvGrpSpPr>
        <p:grpSpPr bwMode="auto">
          <a:xfrm>
            <a:off x="2362200" y="3303588"/>
            <a:ext cx="1895475" cy="1436687"/>
            <a:chOff x="1488" y="2081"/>
            <a:chExt cx="1194" cy="905"/>
          </a:xfrm>
        </p:grpSpPr>
        <p:sp>
          <p:nvSpPr>
            <p:cNvPr id="56357"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58"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59" name="Picture 40" descr="208303341_12da2510d9"/>
            <p:cNvPicPr>
              <a:picLocks noChangeAspect="1" noChangeArrowheads="1"/>
            </p:cNvPicPr>
            <p:nvPr/>
          </p:nvPicPr>
          <p:blipFill>
            <a:blip r:embed="rId6"/>
            <a:srcRect/>
            <a:stretch>
              <a:fillRect/>
            </a:stretch>
          </p:blipFill>
          <p:spPr bwMode="auto">
            <a:xfrm>
              <a:off x="1818" y="2081"/>
              <a:ext cx="864" cy="648"/>
            </a:xfrm>
            <a:prstGeom prst="rect">
              <a:avLst/>
            </a:prstGeom>
            <a:noFill/>
            <a:ln w="9525">
              <a:noFill/>
              <a:miter lim="800000"/>
              <a:headEnd/>
              <a:tailEnd/>
            </a:ln>
          </p:spPr>
        </p:pic>
      </p:grpSp>
      <p:grpSp>
        <p:nvGrpSpPr>
          <p:cNvPr id="10" name="Group 62"/>
          <p:cNvGrpSpPr>
            <a:grpSpLocks/>
          </p:cNvGrpSpPr>
          <p:nvPr/>
        </p:nvGrpSpPr>
        <p:grpSpPr bwMode="auto">
          <a:xfrm>
            <a:off x="7159625" y="3460750"/>
            <a:ext cx="1752600" cy="1279525"/>
            <a:chOff x="4510" y="2180"/>
            <a:chExt cx="1104" cy="806"/>
          </a:xfrm>
        </p:grpSpPr>
        <p:pic>
          <p:nvPicPr>
            <p:cNvPr id="56354" name="Picture 8" descr="Obverse of the $1 bill">
              <a:hlinkClick r:id="rId8" tooltip="Obverse of the $1 bill"/>
            </p:cNvPr>
            <p:cNvPicPr>
              <a:picLocks noChangeAspect="1" noChangeArrowheads="1"/>
            </p:cNvPicPr>
            <p:nvPr/>
          </p:nvPicPr>
          <p:blipFill>
            <a:blip r:embed="rId9"/>
            <a:srcRect/>
            <a:stretch>
              <a:fillRect/>
            </a:stretch>
          </p:blipFill>
          <p:spPr bwMode="auto">
            <a:xfrm>
              <a:off x="4522" y="2180"/>
              <a:ext cx="1080" cy="450"/>
            </a:xfrm>
            <a:prstGeom prst="rect">
              <a:avLst/>
            </a:prstGeom>
            <a:noFill/>
            <a:ln w="9525">
              <a:noFill/>
              <a:miter lim="800000"/>
              <a:headEnd/>
              <a:tailEnd/>
            </a:ln>
          </p:spPr>
        </p:pic>
        <p:sp>
          <p:nvSpPr>
            <p:cNvPr id="56355" name="Text Box 31"/>
            <p:cNvSpPr txBox="1">
              <a:spLocks noChangeArrowheads="1"/>
            </p:cNvSpPr>
            <p:nvPr/>
          </p:nvSpPr>
          <p:spPr bwMode="auto">
            <a:xfrm>
              <a:off x="4798" y="281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“$85,400”</a:t>
              </a:r>
            </a:p>
          </p:txBody>
        </p:sp>
        <p:sp>
          <p:nvSpPr>
            <p:cNvPr id="56356"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1" name="Group 61"/>
          <p:cNvGrpSpPr>
            <a:grpSpLocks/>
          </p:cNvGrpSpPr>
          <p:nvPr/>
        </p:nvGrpSpPr>
        <p:grpSpPr bwMode="auto">
          <a:xfrm>
            <a:off x="152400" y="3170238"/>
            <a:ext cx="2209800" cy="1570037"/>
            <a:chOff x="96" y="1997"/>
            <a:chExt cx="1392" cy="989"/>
          </a:xfrm>
        </p:grpSpPr>
        <p:sp>
          <p:nvSpPr>
            <p:cNvPr id="56351"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pic>
          <p:nvPicPr>
            <p:cNvPr id="56352" name="Picture 29" descr="MPj03996810000[1]"/>
            <p:cNvPicPr>
              <a:picLocks noChangeAspect="1" noChangeArrowheads="1"/>
            </p:cNvPicPr>
            <p:nvPr/>
          </p:nvPicPr>
          <p:blipFill>
            <a:blip r:embed="rId5"/>
            <a:srcRect/>
            <a:stretch>
              <a:fillRect/>
            </a:stretch>
          </p:blipFill>
          <p:spPr bwMode="auto">
            <a:xfrm>
              <a:off x="632" y="1997"/>
              <a:ext cx="704" cy="816"/>
            </a:xfrm>
            <a:prstGeom prst="rect">
              <a:avLst/>
            </a:prstGeom>
            <a:noFill/>
            <a:ln w="9525">
              <a:noFill/>
              <a:miter lim="800000"/>
              <a:headEnd/>
              <a:tailEnd/>
            </a:ln>
          </p:spPr>
        </p:pic>
        <p:sp>
          <p:nvSpPr>
            <p:cNvPr id="56353" name="Text Box 46"/>
            <p:cNvSpPr txBox="1">
              <a:spLocks noChangeArrowheads="1"/>
            </p:cNvSpPr>
            <p:nvPr/>
          </p:nvSpPr>
          <p:spPr bwMode="auto">
            <a:xfrm>
              <a:off x="480" y="2813"/>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2" name="Group 66"/>
          <p:cNvGrpSpPr>
            <a:grpSpLocks/>
          </p:cNvGrpSpPr>
          <p:nvPr/>
        </p:nvGrpSpPr>
        <p:grpSpPr bwMode="auto">
          <a:xfrm>
            <a:off x="4419600" y="4938713"/>
            <a:ext cx="2022475" cy="1584325"/>
            <a:chOff x="2784" y="3111"/>
            <a:chExt cx="1274" cy="998"/>
          </a:xfrm>
        </p:grpSpPr>
        <p:pic>
          <p:nvPicPr>
            <p:cNvPr id="56348" name="Picture 18" descr="American Eagle Silver Uncirculated Coin">
              <a:hlinkClick r:id="rId10"/>
            </p:cNvPr>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56349"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6350" name="Text Box 38"/>
            <p:cNvSpPr txBox="1">
              <a:spLocks noChangeArrowheads="1"/>
            </p:cNvSpPr>
            <p:nvPr/>
          </p:nvSpPr>
          <p:spPr bwMode="auto">
            <a:xfrm>
              <a:off x="3386" y="3936"/>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grpSp>
      <p:grpSp>
        <p:nvGrpSpPr>
          <p:cNvPr id="13" name="Group 65"/>
          <p:cNvGrpSpPr>
            <a:grpSpLocks/>
          </p:cNvGrpSpPr>
          <p:nvPr/>
        </p:nvGrpSpPr>
        <p:grpSpPr bwMode="auto">
          <a:xfrm>
            <a:off x="2362200" y="5027613"/>
            <a:ext cx="1895475" cy="1495425"/>
            <a:chOff x="1488" y="3167"/>
            <a:chExt cx="1194" cy="942"/>
          </a:xfrm>
        </p:grpSpPr>
        <p:sp>
          <p:nvSpPr>
            <p:cNvPr id="56345"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46" name="Text Box 33"/>
            <p:cNvSpPr txBox="1">
              <a:spLocks noChangeArrowheads="1"/>
            </p:cNvSpPr>
            <p:nvPr/>
          </p:nvSpPr>
          <p:spPr bwMode="auto">
            <a:xfrm>
              <a:off x="1971" y="3936"/>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47" name="Picture 41" descr="208303341_12da2510d9"/>
            <p:cNvPicPr>
              <a:picLocks noChangeAspect="1" noChangeArrowheads="1"/>
            </p:cNvPicPr>
            <p:nvPr/>
          </p:nvPicPr>
          <p:blipFill>
            <a:blip r:embed="rId6"/>
            <a:srcRect/>
            <a:stretch>
              <a:fillRect/>
            </a:stretch>
          </p:blipFill>
          <p:spPr bwMode="auto">
            <a:xfrm>
              <a:off x="1818" y="3167"/>
              <a:ext cx="864" cy="648"/>
            </a:xfrm>
            <a:prstGeom prst="rect">
              <a:avLst/>
            </a:prstGeom>
            <a:noFill/>
            <a:ln w="9525">
              <a:noFill/>
              <a:miter lim="800000"/>
              <a:headEnd/>
              <a:tailEnd/>
            </a:ln>
          </p:spPr>
        </p:pic>
      </p:grpSp>
      <p:grpSp>
        <p:nvGrpSpPr>
          <p:cNvPr id="14" name="Group 64"/>
          <p:cNvGrpSpPr>
            <a:grpSpLocks/>
          </p:cNvGrpSpPr>
          <p:nvPr/>
        </p:nvGrpSpPr>
        <p:grpSpPr bwMode="auto">
          <a:xfrm>
            <a:off x="152400" y="4894263"/>
            <a:ext cx="2209800" cy="1552575"/>
            <a:chOff x="96" y="3083"/>
            <a:chExt cx="1392" cy="978"/>
          </a:xfrm>
        </p:grpSpPr>
        <p:sp>
          <p:nvSpPr>
            <p:cNvPr id="56342"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pic>
          <p:nvPicPr>
            <p:cNvPr id="56343" name="Picture 30" descr="MPj03996810000[1]"/>
            <p:cNvPicPr>
              <a:picLocks noChangeAspect="1" noChangeArrowheads="1"/>
            </p:cNvPicPr>
            <p:nvPr/>
          </p:nvPicPr>
          <p:blipFill>
            <a:blip r:embed="rId5"/>
            <a:srcRect/>
            <a:stretch>
              <a:fillRect/>
            </a:stretch>
          </p:blipFill>
          <p:spPr bwMode="auto">
            <a:xfrm>
              <a:off x="632" y="3083"/>
              <a:ext cx="704" cy="816"/>
            </a:xfrm>
            <a:prstGeom prst="rect">
              <a:avLst/>
            </a:prstGeom>
            <a:noFill/>
            <a:ln w="9525">
              <a:noFill/>
              <a:miter lim="800000"/>
              <a:headEnd/>
              <a:tailEnd/>
            </a:ln>
          </p:spPr>
        </p:pic>
        <p:sp>
          <p:nvSpPr>
            <p:cNvPr id="56344" name="Text Box 47"/>
            <p:cNvSpPr txBox="1">
              <a:spLocks noChangeArrowheads="1"/>
            </p:cNvSpPr>
            <p:nvPr/>
          </p:nvSpPr>
          <p:spPr bwMode="auto">
            <a:xfrm>
              <a:off x="480" y="3888"/>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5" name="Group 67"/>
          <p:cNvGrpSpPr>
            <a:grpSpLocks/>
          </p:cNvGrpSpPr>
          <p:nvPr/>
        </p:nvGrpSpPr>
        <p:grpSpPr bwMode="auto">
          <a:xfrm>
            <a:off x="6629400" y="5184775"/>
            <a:ext cx="2282825" cy="1338263"/>
            <a:chOff x="4176" y="3266"/>
            <a:chExt cx="1438" cy="843"/>
          </a:xfrm>
        </p:grpSpPr>
        <p:pic>
          <p:nvPicPr>
            <p:cNvPr id="56336"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3266"/>
              <a:ext cx="1080" cy="450"/>
            </a:xfrm>
            <a:prstGeom prst="rect">
              <a:avLst/>
            </a:prstGeom>
            <a:noFill/>
            <a:ln w="9525">
              <a:noFill/>
              <a:miter lim="800000"/>
              <a:headEnd/>
              <a:tailEnd/>
            </a:ln>
          </p:spPr>
        </p:pic>
        <p:sp>
          <p:nvSpPr>
            <p:cNvPr id="56337" name="Text Box 22"/>
            <p:cNvSpPr txBox="1">
              <a:spLocks noChangeArrowheads="1"/>
            </p:cNvSpPr>
            <p:nvPr/>
          </p:nvSpPr>
          <p:spPr bwMode="auto">
            <a:xfrm>
              <a:off x="4749" y="3936"/>
              <a:ext cx="626"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6338"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16" name="Group 53"/>
            <p:cNvGrpSpPr>
              <a:grpSpLocks/>
            </p:cNvGrpSpPr>
            <p:nvPr/>
          </p:nvGrpSpPr>
          <p:grpSpPr bwMode="auto">
            <a:xfrm>
              <a:off x="4176" y="3375"/>
              <a:ext cx="200" cy="231"/>
              <a:chOff x="4176" y="3360"/>
              <a:chExt cx="200" cy="231"/>
            </a:xfrm>
          </p:grpSpPr>
          <p:sp>
            <p:nvSpPr>
              <p:cNvPr id="56340"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41"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6335" name="Rectangle 56"/>
          <p:cNvSpPr>
            <a:spLocks noGrp="1" noChangeArrowheads="1"/>
          </p:cNvSpPr>
          <p:nvPr>
            <p:ph type="title"/>
          </p:nvPr>
        </p:nvSpPr>
        <p:spPr>
          <a:xfrm>
            <a:off x="457200" y="274638"/>
            <a:ext cx="8229600" cy="563562"/>
          </a:xfrm>
        </p:spPr>
        <p:txBody>
          <a:bodyPr/>
          <a:lstStyle/>
          <a:p>
            <a:pPr eaLnBrk="1" hangingPunct="1"/>
            <a:r>
              <a:rPr lang="en-US" sz="2400" dirty="0">
                <a:solidFill>
                  <a:srgbClr val="FF3300"/>
                </a:solidFill>
                <a:ea typeface="ＭＳ Ｐゴシック" charset="-128"/>
                <a:cs typeface="ＭＳ Ｐゴシック" charset="-128"/>
              </a:rPr>
              <a:t>What is the effect of using</a:t>
            </a:r>
            <a:r>
              <a:rPr lang="en-US" sz="2400" dirty="0" smtClean="0">
                <a:solidFill>
                  <a:srgbClr val="FF3300"/>
                </a:solidFill>
                <a:ea typeface="ＭＳ Ｐゴシック" charset="-128"/>
                <a:cs typeface="ＭＳ Ｐゴシック" charset="-128"/>
              </a:rPr>
              <a:t> </a:t>
            </a:r>
            <a:r>
              <a:rPr lang="en-US" sz="2400" dirty="0" smtClean="0">
                <a:solidFill>
                  <a:srgbClr val="FF3300"/>
                </a:solidFill>
                <a:ea typeface="ＭＳ Ｐゴシック" charset="-128"/>
                <a:cs typeface="ＭＳ Ｐゴシック" charset="-128"/>
              </a:rPr>
              <a:t>fiat</a:t>
            </a:r>
            <a:r>
              <a:rPr lang="en-US" sz="2400" dirty="0" smtClean="0">
                <a:solidFill>
                  <a:srgbClr val="FF3300"/>
                </a:solidFill>
                <a:ea typeface="ＭＳ Ｐゴシック" charset="-128"/>
                <a:cs typeface="ＭＳ Ｐゴシック" charset="-128"/>
              </a:rPr>
              <a:t> </a:t>
            </a:r>
            <a:r>
              <a:rPr lang="en-US" sz="2400" dirty="0">
                <a:solidFill>
                  <a:srgbClr val="FF3300"/>
                </a:solidFill>
                <a:ea typeface="ＭＳ Ｐゴシック" charset="-128"/>
                <a:cs typeface="ＭＳ Ｐゴシック" charset="-128"/>
              </a:rPr>
              <a:t>legal tender?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blinds(horizontal)">
                                      <p:cBhvr>
                                        <p:cTn id="27" dur="500"/>
                                        <p:tgtEl>
                                          <p:spTgt spid="307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0"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58371"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58372"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58373"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58374"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2617788" y="4449763"/>
            <a:ext cx="1990725" cy="701675"/>
            <a:chOff x="1649" y="2803"/>
            <a:chExt cx="1254" cy="442"/>
          </a:xfrm>
        </p:grpSpPr>
        <p:sp>
          <p:nvSpPr>
            <p:cNvPr id="58422"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58423"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4924425" y="4449763"/>
            <a:ext cx="1822450" cy="701675"/>
            <a:chOff x="3102" y="2803"/>
            <a:chExt cx="1148" cy="442"/>
          </a:xfrm>
        </p:grpSpPr>
        <p:sp>
          <p:nvSpPr>
            <p:cNvPr id="58420"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No Lawful Money Gain</a:t>
              </a:r>
            </a:p>
          </p:txBody>
        </p:sp>
        <p:sp>
          <p:nvSpPr>
            <p:cNvPr id="58421"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No Gain No Tax Due</a:t>
              </a:r>
            </a:p>
          </p:txBody>
        </p:sp>
      </p:grpSp>
      <p:grpSp>
        <p:nvGrpSpPr>
          <p:cNvPr id="4" name="Group 98"/>
          <p:cNvGrpSpPr>
            <a:grpSpLocks/>
          </p:cNvGrpSpPr>
          <p:nvPr/>
        </p:nvGrpSpPr>
        <p:grpSpPr bwMode="auto">
          <a:xfrm>
            <a:off x="7162800" y="4343400"/>
            <a:ext cx="1670050" cy="914400"/>
            <a:chOff x="4512" y="2736"/>
            <a:chExt cx="1052" cy="576"/>
          </a:xfrm>
        </p:grpSpPr>
        <p:sp>
          <p:nvSpPr>
            <p:cNvPr id="58418" name="Text Box 44"/>
            <p:cNvSpPr txBox="1">
              <a:spLocks noChangeArrowheads="1"/>
            </p:cNvSpPr>
            <p:nvPr/>
          </p:nvSpPr>
          <p:spPr bwMode="auto">
            <a:xfrm>
              <a:off x="4512" y="2736"/>
              <a:ext cx="1052" cy="288"/>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“Gain”</a:t>
              </a:r>
              <a:r>
                <a:rPr lang="en-US" sz="1200"/>
                <a:t> of $161,500</a:t>
              </a:r>
            </a:p>
          </p:txBody>
        </p:sp>
        <p:sp>
          <p:nvSpPr>
            <p:cNvPr id="58419" name="Text Box 48"/>
            <p:cNvSpPr txBox="1">
              <a:spLocks noChangeArrowheads="1"/>
            </p:cNvSpPr>
            <p:nvPr/>
          </p:nvSpPr>
          <p:spPr bwMode="auto">
            <a:xfrm>
              <a:off x="4632" y="3024"/>
              <a:ext cx="850" cy="288"/>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a:t>
              </a:r>
            </a:p>
            <a:p>
              <a:pPr algn="ctr"/>
              <a:r>
                <a:rPr lang="en-US" sz="1200">
                  <a:solidFill>
                    <a:srgbClr val="FF3300"/>
                  </a:solidFill>
                </a:rPr>
                <a:t>~FRN$55,000</a:t>
              </a:r>
            </a:p>
          </p:txBody>
        </p:sp>
      </p:grpSp>
      <p:sp>
        <p:nvSpPr>
          <p:cNvPr id="58378"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28875" y="5257800"/>
            <a:ext cx="5792788" cy="762000"/>
            <a:chOff x="1530" y="3312"/>
            <a:chExt cx="3649" cy="480"/>
          </a:xfrm>
        </p:grpSpPr>
        <p:sp>
          <p:nvSpPr>
            <p:cNvPr id="58415" name="Text Box 52"/>
            <p:cNvSpPr txBox="1">
              <a:spLocks noChangeArrowheads="1"/>
            </p:cNvSpPr>
            <p:nvPr/>
          </p:nvSpPr>
          <p:spPr bwMode="auto">
            <a:xfrm>
              <a:off x="2999" y="3389"/>
              <a:ext cx="128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Lawful Money Property </a:t>
              </a:r>
              <a:br>
                <a:rPr lang="en-US" sz="1200" b="1">
                  <a:solidFill>
                    <a:srgbClr val="FF3300"/>
                  </a:solidFill>
                </a:rPr>
              </a:br>
              <a:r>
                <a:rPr lang="en-US" sz="1200" b="1">
                  <a:solidFill>
                    <a:srgbClr val="FF3300"/>
                  </a:solidFill>
                </a:rPr>
                <a:t>Loss of ($)4,269</a:t>
              </a:r>
            </a:p>
          </p:txBody>
        </p:sp>
        <p:sp>
          <p:nvSpPr>
            <p:cNvPr id="58416" name="Text Box 53"/>
            <p:cNvSpPr txBox="1">
              <a:spLocks noChangeArrowheads="1"/>
            </p:cNvSpPr>
            <p:nvPr/>
          </p:nvSpPr>
          <p:spPr bwMode="auto">
            <a:xfrm>
              <a:off x="1530" y="3389"/>
              <a:ext cx="141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11,922 Cartons of Eggs</a:t>
              </a:r>
            </a:p>
          </p:txBody>
        </p:sp>
        <p:sp>
          <p:nvSpPr>
            <p:cNvPr id="58417" name="AutoShape 56"/>
            <p:cNvSpPr>
              <a:spLocks noChangeArrowheads="1"/>
            </p:cNvSpPr>
            <p:nvPr/>
          </p:nvSpPr>
          <p:spPr bwMode="auto">
            <a:xfrm rot="5400000" flipV="1">
              <a:off x="4555"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58380"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6" name="Group 95"/>
          <p:cNvGrpSpPr>
            <a:grpSpLocks/>
          </p:cNvGrpSpPr>
          <p:nvPr/>
        </p:nvGrpSpPr>
        <p:grpSpPr bwMode="auto">
          <a:xfrm>
            <a:off x="4457700" y="715963"/>
            <a:ext cx="2390775" cy="3627437"/>
            <a:chOff x="2808" y="451"/>
            <a:chExt cx="1506" cy="2285"/>
          </a:xfrm>
        </p:grpSpPr>
        <p:pic>
          <p:nvPicPr>
            <p:cNvPr id="58407"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58408"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58409" name="Text Box 20"/>
            <p:cNvSpPr txBox="1">
              <a:spLocks noChangeArrowheads="1"/>
            </p:cNvSpPr>
            <p:nvPr/>
          </p:nvSpPr>
          <p:spPr bwMode="auto">
            <a:xfrm>
              <a:off x="3380"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0"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1"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8412" name="Text Box 38"/>
            <p:cNvSpPr txBox="1">
              <a:spLocks noChangeArrowheads="1"/>
            </p:cNvSpPr>
            <p:nvPr/>
          </p:nvSpPr>
          <p:spPr bwMode="auto">
            <a:xfrm>
              <a:off x="3380"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3"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4"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sp>
        <p:nvSpPr>
          <p:cNvPr id="5184" name="Text Box 64"/>
          <p:cNvSpPr txBox="1">
            <a:spLocks noChangeArrowheads="1"/>
          </p:cNvSpPr>
          <p:nvPr/>
        </p:nvSpPr>
        <p:spPr bwMode="auto">
          <a:xfrm>
            <a:off x="3175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dirty="0"/>
              <a:t>The purported</a:t>
            </a:r>
            <a:r>
              <a:rPr lang="en-US" b="1" dirty="0" smtClean="0"/>
              <a:t> Fiat Currency “</a:t>
            </a:r>
            <a:r>
              <a:rPr lang="en-US" b="1" dirty="0"/>
              <a:t>Gain” is actually a “quiet theft” in that</a:t>
            </a:r>
          </a:p>
          <a:p>
            <a:pPr algn="ctr"/>
            <a:r>
              <a:rPr lang="en-US" b="1" dirty="0"/>
              <a:t>it results in a physical property loss with the perception of an actual gain. </a:t>
            </a:r>
          </a:p>
        </p:txBody>
      </p:sp>
      <p:grpSp>
        <p:nvGrpSpPr>
          <p:cNvPr id="7" name="Group 93"/>
          <p:cNvGrpSpPr>
            <a:grpSpLocks/>
          </p:cNvGrpSpPr>
          <p:nvPr/>
        </p:nvGrpSpPr>
        <p:grpSpPr bwMode="auto">
          <a:xfrm>
            <a:off x="2362200" y="715963"/>
            <a:ext cx="2016125" cy="3627437"/>
            <a:chOff x="1488" y="451"/>
            <a:chExt cx="1270" cy="2285"/>
          </a:xfrm>
        </p:grpSpPr>
        <p:sp>
          <p:nvSpPr>
            <p:cNvPr id="58399"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0"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1"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58402"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8403"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58404"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58405"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6"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58384"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8" name="Group 97"/>
          <p:cNvGrpSpPr>
            <a:grpSpLocks/>
          </p:cNvGrpSpPr>
          <p:nvPr/>
        </p:nvGrpSpPr>
        <p:grpSpPr bwMode="auto">
          <a:xfrm>
            <a:off x="6629401" y="715963"/>
            <a:ext cx="2405063" cy="3627437"/>
            <a:chOff x="4176" y="451"/>
            <a:chExt cx="1515" cy="2285"/>
          </a:xfrm>
        </p:grpSpPr>
        <p:pic>
          <p:nvPicPr>
            <p:cNvPr id="58387" name="Picture 9" descr="Obverse of the $1 bill">
              <a:hlinkClick r:id="rId9" tooltip="Obverse of the $1 bill"/>
            </p:cNvPr>
            <p:cNvPicPr>
              <a:picLocks noChangeAspect="1" noChangeArrowheads="1"/>
            </p:cNvPicPr>
            <p:nvPr/>
          </p:nvPicPr>
          <p:blipFill>
            <a:blip r:embed="rId10"/>
            <a:srcRect/>
            <a:stretch>
              <a:fillRect/>
            </a:stretch>
          </p:blipFill>
          <p:spPr bwMode="auto">
            <a:xfrm>
              <a:off x="4522" y="1939"/>
              <a:ext cx="1080" cy="450"/>
            </a:xfrm>
            <a:prstGeom prst="rect">
              <a:avLst/>
            </a:prstGeom>
            <a:noFill/>
            <a:ln w="9525">
              <a:noFill/>
              <a:miter lim="800000"/>
              <a:headEnd/>
              <a:tailEnd/>
            </a:ln>
          </p:spPr>
        </p:pic>
        <p:pic>
          <p:nvPicPr>
            <p:cNvPr id="58388" name="Picture 19" descr="1"/>
            <p:cNvPicPr>
              <a:picLocks noChangeAspect="1" noChangeArrowheads="1"/>
            </p:cNvPicPr>
            <p:nvPr/>
          </p:nvPicPr>
          <p:blipFill>
            <a:blip r:embed="rId11"/>
            <a:srcRect/>
            <a:stretch>
              <a:fillRect/>
            </a:stretch>
          </p:blipFill>
          <p:spPr bwMode="auto">
            <a:xfrm>
              <a:off x="4510" y="861"/>
              <a:ext cx="1104" cy="475"/>
            </a:xfrm>
            <a:prstGeom prst="rect">
              <a:avLst/>
            </a:prstGeom>
            <a:noFill/>
            <a:ln w="9525">
              <a:noFill/>
              <a:miter lim="800000"/>
              <a:headEnd/>
              <a:tailEnd/>
            </a:ln>
          </p:spPr>
        </p:pic>
        <p:sp>
          <p:nvSpPr>
            <p:cNvPr id="58389" name="Text Box 21"/>
            <p:cNvSpPr txBox="1">
              <a:spLocks noChangeArrowheads="1"/>
            </p:cNvSpPr>
            <p:nvPr/>
          </p:nvSpPr>
          <p:spPr bwMode="auto">
            <a:xfrm>
              <a:off x="4797" y="1507"/>
              <a:ext cx="530"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390" name="Text Box 22"/>
            <p:cNvSpPr txBox="1">
              <a:spLocks noChangeArrowheads="1"/>
            </p:cNvSpPr>
            <p:nvPr/>
          </p:nvSpPr>
          <p:spPr bwMode="auto">
            <a:xfrm>
              <a:off x="4798"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8391"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392" name="Text Box 63"/>
            <p:cNvSpPr txBox="1">
              <a:spLocks noChangeArrowheads="1"/>
            </p:cNvSpPr>
            <p:nvPr/>
          </p:nvSpPr>
          <p:spPr bwMode="auto">
            <a:xfrm>
              <a:off x="4460" y="451"/>
              <a:ext cx="1231" cy="233"/>
            </a:xfrm>
            <a:prstGeom prst="rect">
              <a:avLst/>
            </a:prstGeom>
            <a:noFill/>
            <a:ln w="9525">
              <a:noFill/>
              <a:miter lim="800000"/>
              <a:headEnd/>
              <a:tailEnd/>
            </a:ln>
          </p:spPr>
          <p:txBody>
            <a:bodyPr wrap="none">
              <a:prstTxWarp prst="textNoShape">
                <a:avLst/>
              </a:prstTxWarp>
              <a:spAutoFit/>
            </a:bodyPr>
            <a:lstStyle/>
            <a:p>
              <a:r>
                <a:rPr lang="en-US" dirty="0"/>
                <a:t>#</a:t>
              </a:r>
              <a:r>
                <a:rPr lang="en-US" dirty="0" smtClean="0"/>
                <a:t> Paper Tender </a:t>
              </a:r>
              <a:r>
                <a:rPr lang="en-US" dirty="0"/>
                <a:t>$</a:t>
              </a:r>
            </a:p>
          </p:txBody>
        </p:sp>
        <p:sp>
          <p:nvSpPr>
            <p:cNvPr id="58393"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58394"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58395"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9" name="Group 90"/>
            <p:cNvGrpSpPr>
              <a:grpSpLocks/>
            </p:cNvGrpSpPr>
            <p:nvPr/>
          </p:nvGrpSpPr>
          <p:grpSpPr bwMode="auto">
            <a:xfrm>
              <a:off x="4176" y="2035"/>
              <a:ext cx="200" cy="231"/>
              <a:chOff x="480" y="3168"/>
              <a:chExt cx="200" cy="231"/>
            </a:xfrm>
          </p:grpSpPr>
          <p:sp>
            <p:nvSpPr>
              <p:cNvPr id="58397"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8398"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dirty="0" smtClean="0">
                <a:solidFill>
                  <a:srgbClr val="FF3300"/>
                </a:solidFill>
                <a:ea typeface="ＭＳ Ｐゴシック" charset="-128"/>
                <a:cs typeface="ＭＳ Ｐゴシック" charset="-128"/>
              </a:rPr>
              <a:t>Fiat Currency Robs Capital!</a:t>
            </a:r>
            <a:endParaRPr lang="en-US" sz="2400" b="1" dirty="0">
              <a:solidFill>
                <a:srgbClr val="FF3300"/>
              </a:solidFill>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149225" y="1562100"/>
            <a:ext cx="698500" cy="646113"/>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1962</a:t>
            </a:r>
          </a:p>
        </p:txBody>
      </p:sp>
      <p:sp>
        <p:nvSpPr>
          <p:cNvPr id="62467"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sp>
        <p:nvSpPr>
          <p:cNvPr id="62468"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dirty="0" smtClean="0"/>
              <a:t> 4 Shares IBM Stock</a:t>
            </a:r>
            <a:endParaRPr lang="en-US" sz="1200" dirty="0"/>
          </a:p>
        </p:txBody>
      </p:sp>
      <p:grpSp>
        <p:nvGrpSpPr>
          <p:cNvPr id="2" name="Group 94"/>
          <p:cNvGrpSpPr>
            <a:grpSpLocks/>
          </p:cNvGrpSpPr>
          <p:nvPr/>
        </p:nvGrpSpPr>
        <p:grpSpPr bwMode="auto">
          <a:xfrm>
            <a:off x="2535238" y="4449763"/>
            <a:ext cx="2174875" cy="703262"/>
            <a:chOff x="1649" y="2803"/>
            <a:chExt cx="1370" cy="443"/>
          </a:xfrm>
        </p:grpSpPr>
        <p:sp>
          <p:nvSpPr>
            <p:cNvPr id="62518" name="Text Box 42"/>
            <p:cNvSpPr txBox="1">
              <a:spLocks noChangeArrowheads="1"/>
            </p:cNvSpPr>
            <p:nvPr/>
          </p:nvSpPr>
          <p:spPr bwMode="auto">
            <a:xfrm>
              <a:off x="1649" y="2803"/>
              <a:ext cx="1350" cy="174"/>
            </a:xfrm>
            <a:prstGeom prst="rect">
              <a:avLst/>
            </a:prstGeom>
            <a:noFill/>
            <a:ln w="9525">
              <a:noFill/>
              <a:miter lim="800000"/>
              <a:headEnd/>
              <a:tailEnd/>
            </a:ln>
          </p:spPr>
          <p:txBody>
            <a:bodyPr wrap="none">
              <a:prstTxWarp prst="textNoShape">
                <a:avLst/>
              </a:prstTxWarp>
              <a:spAutoFit/>
            </a:bodyPr>
            <a:lstStyle/>
            <a:p>
              <a:r>
                <a:rPr lang="en-US" sz="1200" b="1"/>
                <a:t>17% Gain in Eggs Cartons</a:t>
              </a:r>
            </a:p>
          </p:txBody>
        </p:sp>
        <p:sp>
          <p:nvSpPr>
            <p:cNvPr id="62519" name="Text Box 45"/>
            <p:cNvSpPr txBox="1">
              <a:spLocks noChangeArrowheads="1"/>
            </p:cNvSpPr>
            <p:nvPr/>
          </p:nvSpPr>
          <p:spPr bwMode="auto">
            <a:xfrm>
              <a:off x="1684" y="3072"/>
              <a:ext cx="1335" cy="174"/>
            </a:xfrm>
            <a:prstGeom prst="rect">
              <a:avLst/>
            </a:prstGeom>
            <a:noFill/>
            <a:ln w="9525">
              <a:noFill/>
              <a:miter lim="800000"/>
              <a:headEnd/>
              <a:tailEnd/>
            </a:ln>
          </p:spPr>
          <p:txBody>
            <a:bodyPr wrap="none">
              <a:prstTxWarp prst="textNoShape">
                <a:avLst/>
              </a:prstTxWarp>
              <a:spAutoFit/>
            </a:bodyPr>
            <a:lstStyle/>
            <a:p>
              <a:pPr algn="ctr"/>
              <a:r>
                <a:rPr lang="en-US" sz="1200" b="1"/>
                <a:t>Tax Due ~172 Egg Cartons</a:t>
              </a:r>
            </a:p>
          </p:txBody>
        </p:sp>
      </p:grpSp>
      <p:grpSp>
        <p:nvGrpSpPr>
          <p:cNvPr id="3" name="Group 96"/>
          <p:cNvGrpSpPr>
            <a:grpSpLocks/>
          </p:cNvGrpSpPr>
          <p:nvPr/>
        </p:nvGrpSpPr>
        <p:grpSpPr bwMode="auto">
          <a:xfrm>
            <a:off x="4924425" y="4449763"/>
            <a:ext cx="1979613" cy="703262"/>
            <a:chOff x="3102" y="2803"/>
            <a:chExt cx="1247" cy="443"/>
          </a:xfrm>
        </p:grpSpPr>
        <p:sp>
          <p:nvSpPr>
            <p:cNvPr id="62516" name="Text Box 43"/>
            <p:cNvSpPr txBox="1">
              <a:spLocks noChangeArrowheads="1"/>
            </p:cNvSpPr>
            <p:nvPr/>
          </p:nvSpPr>
          <p:spPr bwMode="auto">
            <a:xfrm>
              <a:off x="3102" y="2803"/>
              <a:ext cx="1247" cy="174"/>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17% Lawful Money Gain</a:t>
              </a:r>
            </a:p>
          </p:txBody>
        </p:sp>
        <p:sp>
          <p:nvSpPr>
            <p:cNvPr id="62517" name="Text Box 47"/>
            <p:cNvSpPr txBox="1">
              <a:spLocks noChangeArrowheads="1"/>
            </p:cNvSpPr>
            <p:nvPr/>
          </p:nvSpPr>
          <p:spPr bwMode="auto">
            <a:xfrm>
              <a:off x="3267" y="3072"/>
              <a:ext cx="818" cy="174"/>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Tax Due </a:t>
              </a:r>
              <a:r>
                <a:rPr lang="en-US" sz="1200">
                  <a:solidFill>
                    <a:srgbClr val="0000FF"/>
                  </a:solidFill>
                  <a:latin typeface="Engravers MT" charset="0"/>
                </a:rPr>
                <a:t>$</a:t>
              </a:r>
              <a:r>
                <a:rPr lang="en-US" sz="1200">
                  <a:solidFill>
                    <a:srgbClr val="0000FF"/>
                  </a:solidFill>
                </a:rPr>
                <a:t>59.48</a:t>
              </a:r>
            </a:p>
          </p:txBody>
        </p:sp>
      </p:grpSp>
      <p:grpSp>
        <p:nvGrpSpPr>
          <p:cNvPr id="4" name="Group 98"/>
          <p:cNvGrpSpPr>
            <a:grpSpLocks/>
          </p:cNvGrpSpPr>
          <p:nvPr/>
        </p:nvGrpSpPr>
        <p:grpSpPr bwMode="auto">
          <a:xfrm>
            <a:off x="7132638" y="4343400"/>
            <a:ext cx="1779587" cy="919163"/>
            <a:chOff x="4493" y="2736"/>
            <a:chExt cx="1121" cy="579"/>
          </a:xfrm>
        </p:grpSpPr>
        <p:sp>
          <p:nvSpPr>
            <p:cNvPr id="62514" name="Text Box 44"/>
            <p:cNvSpPr txBox="1">
              <a:spLocks noChangeArrowheads="1"/>
            </p:cNvSpPr>
            <p:nvPr/>
          </p:nvSpPr>
          <p:spPr bwMode="auto">
            <a:xfrm>
              <a:off x="4493" y="2736"/>
              <a:ext cx="1092" cy="291"/>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“94% Gain”</a:t>
              </a:r>
              <a:r>
                <a:rPr lang="en-US" sz="1200"/>
                <a:t> of $28,559</a:t>
              </a:r>
            </a:p>
          </p:txBody>
        </p:sp>
        <p:sp>
          <p:nvSpPr>
            <p:cNvPr id="62515" name="Text Box 48"/>
            <p:cNvSpPr txBox="1">
              <a:spLocks noChangeArrowheads="1"/>
            </p:cNvSpPr>
            <p:nvPr/>
          </p:nvSpPr>
          <p:spPr bwMode="auto">
            <a:xfrm>
              <a:off x="4500" y="3024"/>
              <a:ext cx="1114" cy="291"/>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(15%) </a:t>
              </a:r>
            </a:p>
            <a:p>
              <a:pPr algn="ctr"/>
              <a:r>
                <a:rPr lang="en-US" sz="1200">
                  <a:solidFill>
                    <a:srgbClr val="FF3300"/>
                  </a:solidFill>
                </a:rPr>
                <a:t>~FRN$4283.85</a:t>
              </a:r>
            </a:p>
          </p:txBody>
        </p:sp>
      </p:grpSp>
      <p:sp>
        <p:nvSpPr>
          <p:cNvPr id="62472"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17763" y="5257800"/>
            <a:ext cx="5964237" cy="768350"/>
            <a:chOff x="1523" y="3312"/>
            <a:chExt cx="3757" cy="484"/>
          </a:xfrm>
        </p:grpSpPr>
        <p:sp>
          <p:nvSpPr>
            <p:cNvPr id="62511" name="Text Box 52"/>
            <p:cNvSpPr txBox="1">
              <a:spLocks noChangeArrowheads="1"/>
            </p:cNvSpPr>
            <p:nvPr/>
          </p:nvSpPr>
          <p:spPr bwMode="auto">
            <a:xfrm>
              <a:off x="2981" y="3389"/>
              <a:ext cx="148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FRN Inflation results in a</a:t>
              </a:r>
            </a:p>
            <a:p>
              <a:pPr algn="ctr"/>
              <a:r>
                <a:rPr lang="en-US" sz="1200" b="1">
                  <a:solidFill>
                    <a:srgbClr val="FF3300"/>
                  </a:solidFill>
                </a:rPr>
                <a:t>83% tax rate or </a:t>
              </a:r>
              <a:r>
                <a:rPr lang="en-US" sz="1200">
                  <a:solidFill>
                    <a:srgbClr val="FF0000"/>
                  </a:solidFill>
                  <a:latin typeface="Engravers MT" charset="0"/>
                </a:rPr>
                <a:t>$</a:t>
              </a:r>
              <a:r>
                <a:rPr lang="en-US" sz="1200" b="1">
                  <a:solidFill>
                    <a:srgbClr val="FF3300"/>
                  </a:solidFill>
                </a:rPr>
                <a:t>328.45 of the </a:t>
              </a:r>
            </a:p>
            <a:p>
              <a:pPr algn="ctr"/>
              <a:r>
                <a:rPr lang="en-US" sz="1200">
                  <a:solidFill>
                    <a:srgbClr val="FF0000"/>
                  </a:solidFill>
                  <a:latin typeface="Engravers MT" charset="0"/>
                </a:rPr>
                <a:t>$</a:t>
              </a:r>
              <a:r>
                <a:rPr lang="en-US" sz="1200" b="1">
                  <a:solidFill>
                    <a:srgbClr val="FF3300"/>
                  </a:solidFill>
                </a:rPr>
                <a:t>396.56 of the purported gain</a:t>
              </a:r>
            </a:p>
          </p:txBody>
        </p:sp>
        <p:sp>
          <p:nvSpPr>
            <p:cNvPr id="62512" name="Text Box 53"/>
            <p:cNvSpPr txBox="1">
              <a:spLocks noChangeArrowheads="1"/>
            </p:cNvSpPr>
            <p:nvPr/>
          </p:nvSpPr>
          <p:spPr bwMode="auto">
            <a:xfrm>
              <a:off x="1523" y="3389"/>
              <a:ext cx="143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923 Cartons of Eggs</a:t>
              </a:r>
            </a:p>
          </p:txBody>
        </p:sp>
        <p:sp>
          <p:nvSpPr>
            <p:cNvPr id="62513" name="AutoShape 56"/>
            <p:cNvSpPr>
              <a:spLocks noChangeArrowheads="1"/>
            </p:cNvSpPr>
            <p:nvPr/>
          </p:nvSpPr>
          <p:spPr bwMode="auto">
            <a:xfrm rot="5400000" flipV="1">
              <a:off x="4656"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62474" name="Text Box 57"/>
          <p:cNvSpPr txBox="1">
            <a:spLocks noChangeArrowheads="1"/>
          </p:cNvSpPr>
          <p:nvPr/>
        </p:nvSpPr>
        <p:spPr bwMode="auto">
          <a:xfrm>
            <a:off x="1219200" y="7159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6" name="Group 95"/>
          <p:cNvGrpSpPr>
            <a:grpSpLocks/>
          </p:cNvGrpSpPr>
          <p:nvPr/>
        </p:nvGrpSpPr>
        <p:grpSpPr bwMode="auto">
          <a:xfrm>
            <a:off x="4457700" y="715963"/>
            <a:ext cx="2390775" cy="3629025"/>
            <a:chOff x="2808" y="451"/>
            <a:chExt cx="1506" cy="2286"/>
          </a:xfrm>
        </p:grpSpPr>
        <p:pic>
          <p:nvPicPr>
            <p:cNvPr id="62503"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62504"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62505" name="Text Box 20"/>
            <p:cNvSpPr txBox="1">
              <a:spLocks noChangeArrowheads="1"/>
            </p:cNvSpPr>
            <p:nvPr/>
          </p:nvSpPr>
          <p:spPr bwMode="auto">
            <a:xfrm>
              <a:off x="3340" y="1507"/>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p>
          </p:txBody>
        </p:sp>
        <p:sp>
          <p:nvSpPr>
            <p:cNvPr id="62506"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7"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2508" name="Text Box 38"/>
            <p:cNvSpPr txBox="1">
              <a:spLocks noChangeArrowheads="1"/>
            </p:cNvSpPr>
            <p:nvPr/>
          </p:nvSpPr>
          <p:spPr bwMode="auto">
            <a:xfrm>
              <a:off x="3340" y="2563"/>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sp>
          <p:nvSpPr>
            <p:cNvPr id="62509"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10"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sp>
        <p:nvSpPr>
          <p:cNvPr id="5184" name="Text Box 64"/>
          <p:cNvSpPr txBox="1">
            <a:spLocks noChangeArrowheads="1"/>
          </p:cNvSpPr>
          <p:nvPr/>
        </p:nvSpPr>
        <p:spPr bwMode="auto">
          <a:xfrm>
            <a:off x="799111" y="6096000"/>
            <a:ext cx="7558479" cy="646331"/>
          </a:xfrm>
          <a:prstGeom prst="rect">
            <a:avLst/>
          </a:prstGeom>
          <a:noFill/>
          <a:ln w="9525">
            <a:noFill/>
            <a:miter lim="800000"/>
            <a:headEnd/>
            <a:tailEnd/>
          </a:ln>
        </p:spPr>
        <p:txBody>
          <a:bodyPr wrap="none">
            <a:prstTxWarp prst="textNoShape">
              <a:avLst/>
            </a:prstTxWarp>
            <a:spAutoFit/>
          </a:bodyPr>
          <a:lstStyle/>
          <a:p>
            <a:pPr algn="ctr"/>
            <a:r>
              <a:rPr lang="en-US" b="1" dirty="0"/>
              <a:t>The purported</a:t>
            </a:r>
            <a:r>
              <a:rPr lang="en-US" b="1" dirty="0" smtClean="0"/>
              <a:t> Paper Tender “</a:t>
            </a:r>
            <a:r>
              <a:rPr lang="en-US" b="1" dirty="0"/>
              <a:t>Gain” is actually a “quiet theft” in that</a:t>
            </a:r>
          </a:p>
          <a:p>
            <a:pPr algn="ctr"/>
            <a:r>
              <a:rPr lang="en-US" b="1" dirty="0"/>
              <a:t>it results in an 83% tax rate with the perception of 15% tax rate. </a:t>
            </a:r>
          </a:p>
        </p:txBody>
      </p:sp>
      <p:grpSp>
        <p:nvGrpSpPr>
          <p:cNvPr id="7" name="Group 93"/>
          <p:cNvGrpSpPr>
            <a:grpSpLocks/>
          </p:cNvGrpSpPr>
          <p:nvPr/>
        </p:nvGrpSpPr>
        <p:grpSpPr bwMode="auto">
          <a:xfrm>
            <a:off x="2362200" y="715963"/>
            <a:ext cx="2016125" cy="3627437"/>
            <a:chOff x="1488" y="451"/>
            <a:chExt cx="1270" cy="2285"/>
          </a:xfrm>
        </p:grpSpPr>
        <p:sp>
          <p:nvSpPr>
            <p:cNvPr id="62495"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6"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7"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sp>
          <p:nvSpPr>
            <p:cNvPr id="62498"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~6,571</a:t>
              </a:r>
            </a:p>
          </p:txBody>
        </p:sp>
        <p:pic>
          <p:nvPicPr>
            <p:cNvPr id="62499" name="Picture 39" descr="208303341_12da2510d9"/>
            <p:cNvPicPr>
              <a:picLocks noChangeAspect="1" noChangeArrowheads="1"/>
            </p:cNvPicPr>
            <p:nvPr/>
          </p:nvPicPr>
          <p:blipFill>
            <a:blip r:embed="rId7"/>
            <a:srcRect/>
            <a:stretch>
              <a:fillRect/>
            </a:stretch>
          </p:blipFill>
          <p:spPr bwMode="auto">
            <a:xfrm>
              <a:off x="1807" y="811"/>
              <a:ext cx="864" cy="648"/>
            </a:xfrm>
            <a:prstGeom prst="rect">
              <a:avLst/>
            </a:prstGeom>
            <a:noFill/>
            <a:ln w="9525">
              <a:noFill/>
              <a:miter lim="800000"/>
              <a:headEnd/>
              <a:tailEnd/>
            </a:ln>
          </p:spPr>
        </p:pic>
        <p:pic>
          <p:nvPicPr>
            <p:cNvPr id="62500" name="Picture 41" descr="208303341_12da2510d9"/>
            <p:cNvPicPr>
              <a:picLocks noChangeAspect="1" noChangeArrowheads="1"/>
            </p:cNvPicPr>
            <p:nvPr/>
          </p:nvPicPr>
          <p:blipFill>
            <a:blip r:embed="rId7"/>
            <a:srcRect/>
            <a:stretch>
              <a:fillRect/>
            </a:stretch>
          </p:blipFill>
          <p:spPr bwMode="auto">
            <a:xfrm>
              <a:off x="1807" y="1831"/>
              <a:ext cx="864" cy="648"/>
            </a:xfrm>
            <a:prstGeom prst="rect">
              <a:avLst/>
            </a:prstGeom>
            <a:noFill/>
            <a:ln w="9525">
              <a:noFill/>
              <a:miter lim="800000"/>
              <a:headEnd/>
              <a:tailEnd/>
            </a:ln>
          </p:spPr>
        </p:pic>
        <p:sp>
          <p:nvSpPr>
            <p:cNvPr id="62501"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2"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62478" name="Text Box 85"/>
          <p:cNvSpPr txBox="1">
            <a:spLocks noChangeArrowheads="1"/>
          </p:cNvSpPr>
          <p:nvPr/>
        </p:nvSpPr>
        <p:spPr bwMode="auto">
          <a:xfrm>
            <a:off x="762000" y="4068763"/>
            <a:ext cx="1600200" cy="461665"/>
          </a:xfrm>
          <a:prstGeom prst="rect">
            <a:avLst/>
          </a:prstGeom>
          <a:noFill/>
          <a:ln w="9525">
            <a:noFill/>
            <a:miter lim="800000"/>
            <a:headEnd/>
            <a:tailEnd/>
          </a:ln>
        </p:spPr>
        <p:txBody>
          <a:bodyPr>
            <a:prstTxWarp prst="textNoShape">
              <a:avLst/>
            </a:prstTxWarp>
            <a:spAutoFit/>
          </a:bodyPr>
          <a:lstStyle/>
          <a:p>
            <a:pPr algn="ctr"/>
            <a:r>
              <a:rPr lang="en-US" sz="1200" dirty="0" smtClean="0"/>
              <a:t>300 Shares IBM Stock after splits</a:t>
            </a:r>
            <a:endParaRPr lang="en-US" sz="1200" dirty="0"/>
          </a:p>
        </p:txBody>
      </p:sp>
      <p:grpSp>
        <p:nvGrpSpPr>
          <p:cNvPr id="8" name="Group 97"/>
          <p:cNvGrpSpPr>
            <a:grpSpLocks/>
          </p:cNvGrpSpPr>
          <p:nvPr/>
        </p:nvGrpSpPr>
        <p:grpSpPr bwMode="auto">
          <a:xfrm>
            <a:off x="6629400" y="715963"/>
            <a:ext cx="2362200" cy="3629025"/>
            <a:chOff x="4176" y="451"/>
            <a:chExt cx="1488" cy="2286"/>
          </a:xfrm>
        </p:grpSpPr>
        <p:pic>
          <p:nvPicPr>
            <p:cNvPr id="62483"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1939"/>
              <a:ext cx="1080" cy="450"/>
            </a:xfrm>
            <a:prstGeom prst="rect">
              <a:avLst/>
            </a:prstGeom>
            <a:noFill/>
            <a:ln w="9525">
              <a:noFill/>
              <a:miter lim="800000"/>
              <a:headEnd/>
              <a:tailEnd/>
            </a:ln>
          </p:spPr>
        </p:pic>
        <p:pic>
          <p:nvPicPr>
            <p:cNvPr id="62484" name="Picture 19" descr="1"/>
            <p:cNvPicPr>
              <a:picLocks noChangeAspect="1" noChangeArrowheads="1"/>
            </p:cNvPicPr>
            <p:nvPr/>
          </p:nvPicPr>
          <p:blipFill>
            <a:blip r:embed="rId10"/>
            <a:srcRect/>
            <a:stretch>
              <a:fillRect/>
            </a:stretch>
          </p:blipFill>
          <p:spPr bwMode="auto">
            <a:xfrm>
              <a:off x="4510" y="861"/>
              <a:ext cx="1104" cy="475"/>
            </a:xfrm>
            <a:prstGeom prst="rect">
              <a:avLst/>
            </a:prstGeom>
            <a:noFill/>
            <a:ln w="9525">
              <a:noFill/>
              <a:miter lim="800000"/>
              <a:headEnd/>
              <a:tailEnd/>
            </a:ln>
          </p:spPr>
        </p:pic>
        <p:sp>
          <p:nvSpPr>
            <p:cNvPr id="62485" name="Text Box 21"/>
            <p:cNvSpPr txBox="1">
              <a:spLocks noChangeArrowheads="1"/>
            </p:cNvSpPr>
            <p:nvPr/>
          </p:nvSpPr>
          <p:spPr bwMode="auto">
            <a:xfrm>
              <a:off x="4801" y="1507"/>
              <a:ext cx="575"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$1,942.00</a:t>
              </a:r>
            </a:p>
          </p:txBody>
        </p:sp>
        <p:sp>
          <p:nvSpPr>
            <p:cNvPr id="62486" name="Text Box 22"/>
            <p:cNvSpPr txBox="1">
              <a:spLocks noChangeArrowheads="1"/>
            </p:cNvSpPr>
            <p:nvPr/>
          </p:nvSpPr>
          <p:spPr bwMode="auto">
            <a:xfrm>
              <a:off x="4752" y="2563"/>
              <a:ext cx="672"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62487"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88"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dirty="0"/>
                <a:t># Legal Tender $</a:t>
              </a:r>
            </a:p>
          </p:txBody>
        </p:sp>
        <p:sp>
          <p:nvSpPr>
            <p:cNvPr id="62489"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62490"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62491"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9" name="Group 90"/>
            <p:cNvGrpSpPr>
              <a:grpSpLocks/>
            </p:cNvGrpSpPr>
            <p:nvPr/>
          </p:nvGrpSpPr>
          <p:grpSpPr bwMode="auto">
            <a:xfrm>
              <a:off x="4176" y="2035"/>
              <a:ext cx="200" cy="231"/>
              <a:chOff x="480" y="3168"/>
              <a:chExt cx="200" cy="231"/>
            </a:xfrm>
          </p:grpSpPr>
          <p:sp>
            <p:nvSpPr>
              <p:cNvPr id="62493"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2494"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dirty="0" smtClean="0">
                <a:solidFill>
                  <a:srgbClr val="FF3300"/>
                </a:solidFill>
                <a:ea typeface="ＭＳ Ｐゴシック" charset="-128"/>
                <a:cs typeface="ＭＳ Ｐゴシック" charset="-128"/>
              </a:rPr>
              <a:t>Fiat Currency Results in Quiet </a:t>
            </a:r>
            <a:r>
              <a:rPr lang="en-US" sz="2400" b="1" dirty="0">
                <a:solidFill>
                  <a:srgbClr val="FF3300"/>
                </a:solidFill>
                <a:ea typeface="ＭＳ Ｐゴシック" charset="-128"/>
                <a:cs typeface="ＭＳ Ｐゴシック" charset="-128"/>
              </a:rPr>
              <a:t>Theft!</a:t>
            </a:r>
          </a:p>
        </p:txBody>
      </p:sp>
      <p:pic>
        <p:nvPicPr>
          <p:cNvPr id="62481" name="Picture 55" descr="ibmstock.jpg"/>
          <p:cNvPicPr>
            <a:picLocks noChangeAspect="1"/>
          </p:cNvPicPr>
          <p:nvPr/>
        </p:nvPicPr>
        <p:blipFill>
          <a:blip r:embed="rId11"/>
          <a:srcRect/>
          <a:stretch>
            <a:fillRect/>
          </a:stretch>
        </p:blipFill>
        <p:spPr bwMode="auto">
          <a:xfrm>
            <a:off x="990600" y="1371600"/>
            <a:ext cx="1168400" cy="762000"/>
          </a:xfrm>
          <a:prstGeom prst="rect">
            <a:avLst/>
          </a:prstGeom>
          <a:noFill/>
          <a:ln w="9525">
            <a:noFill/>
            <a:miter lim="800000"/>
            <a:headEnd/>
            <a:tailEnd/>
          </a:ln>
        </p:spPr>
      </p:pic>
      <p:pic>
        <p:nvPicPr>
          <p:cNvPr id="62482" name="Picture 56" descr="ibmstock.jpg"/>
          <p:cNvPicPr>
            <a:picLocks noChangeAspect="1"/>
          </p:cNvPicPr>
          <p:nvPr/>
        </p:nvPicPr>
        <p:blipFill>
          <a:blip r:embed="rId11"/>
          <a:srcRect/>
          <a:stretch>
            <a:fillRect/>
          </a:stretch>
        </p:blipFill>
        <p:spPr bwMode="auto">
          <a:xfrm>
            <a:off x="990600" y="3048000"/>
            <a:ext cx="1168400" cy="762000"/>
          </a:xfrm>
          <a:prstGeom prst="rect">
            <a:avLst/>
          </a:prstGeom>
          <a:noFill/>
          <a:ln w="9525">
            <a:noFill/>
            <a:miter lim="800000"/>
            <a:headEnd/>
            <a:tailEnd/>
          </a:ln>
        </p:spPr>
      </p:pic>
      <p:sp>
        <p:nvSpPr>
          <p:cNvPr id="56" name="Rectangle 65"/>
          <p:cNvSpPr>
            <a:spLocks noChangeArrowheads="1"/>
          </p:cNvSpPr>
          <p:nvPr/>
        </p:nvSpPr>
        <p:spPr bwMode="auto">
          <a:xfrm>
            <a:off x="304800" y="6553200"/>
            <a:ext cx="8610600" cy="246063"/>
          </a:xfrm>
          <a:prstGeom prst="rect">
            <a:avLst/>
          </a:prstGeom>
          <a:noFill/>
          <a:ln w="9525">
            <a:noFill/>
            <a:miter lim="800000"/>
            <a:headEnd/>
            <a:tailEnd/>
          </a:ln>
        </p:spPr>
        <p:txBody>
          <a:bodyPr>
            <a:prstTxWarp prst="textNoShape">
              <a:avLst/>
            </a:prstTxWarp>
            <a:spAutoFit/>
          </a:bodyPr>
          <a:lstStyle/>
          <a:p>
            <a:r>
              <a:rPr lang="en-US" sz="1000" dirty="0"/>
              <a:t>IBM Stock Splits: </a:t>
            </a:r>
            <a:r>
              <a:rPr lang="en-US" sz="1000" dirty="0">
                <a:solidFill>
                  <a:srgbClr val="0A6F19"/>
                </a:solidFill>
              </a:rPr>
              <a:t>1964-05-18 [5:4], 1966-05-18 [3:2], 1968-04-23 [2:1], May 29, 1973 [5:4], Jun 1, 1979 [4:1]</a:t>
            </a:r>
            <a:r>
              <a:rPr lang="en-US" sz="1000" dirty="0"/>
              <a:t>, </a:t>
            </a:r>
            <a:r>
              <a:rPr lang="en-US" sz="1000" dirty="0">
                <a:solidFill>
                  <a:srgbClr val="FF6600"/>
                </a:solidFill>
              </a:rPr>
              <a:t>May 28, 1997 [2:1], May 27, 1999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par>
                                <p:cTn id="46" presetID="1" presetClass="exit"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P spid="56"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24" name="Rectangle 8"/>
          <p:cNvSpPr>
            <a:spLocks noGrp="1" noChangeArrowheads="1"/>
          </p:cNvSpPr>
          <p:nvPr>
            <p:ph type="title"/>
          </p:nvPr>
        </p:nvSpPr>
        <p:spPr/>
        <p:txBody>
          <a:bodyPr/>
          <a:lstStyle/>
          <a:p>
            <a:pPr eaLnBrk="1" hangingPunct="1"/>
            <a:r>
              <a:rPr lang="en-US" sz="3600" dirty="0" smtClean="0">
                <a:ea typeface="ＭＳ Ｐゴシック" charset="-128"/>
                <a:cs typeface="ＭＳ Ｐゴシック" charset="-128"/>
              </a:rPr>
              <a:t>The Constitution foresaw the need for </a:t>
            </a:r>
            <a:br>
              <a:rPr lang="en-US" sz="3600" dirty="0" smtClean="0">
                <a:ea typeface="ＭＳ Ｐゴシック" charset="-128"/>
                <a:cs typeface="ＭＳ Ｐゴシック" charset="-128"/>
              </a:rPr>
            </a:br>
            <a:r>
              <a:rPr lang="en-US" sz="3600" dirty="0" smtClean="0">
                <a:ea typeface="ＭＳ Ｐゴシック" charset="-128"/>
                <a:cs typeface="ＭＳ Ｐゴシック" charset="-128"/>
              </a:rPr>
              <a:t>Alternative Currency Structural Solution</a:t>
            </a:r>
            <a:endParaRPr lang="en-US" sz="3600" dirty="0">
              <a:ea typeface="ＭＳ Ｐゴシック" charset="-128"/>
              <a:cs typeface="ＭＳ Ｐゴシック" charset="-128"/>
            </a:endParaRPr>
          </a:p>
        </p:txBody>
      </p:sp>
      <p:sp>
        <p:nvSpPr>
          <p:cNvPr id="25603" name="Rectangle 9"/>
          <p:cNvSpPr>
            <a:spLocks noGrp="1" noChangeArrowheads="1"/>
          </p:cNvSpPr>
          <p:nvPr>
            <p:ph sz="half" idx="1"/>
          </p:nvPr>
        </p:nvSpPr>
        <p:spPr/>
        <p:txBody>
          <a:bodyPr/>
          <a:lstStyle/>
          <a:p>
            <a:pPr eaLnBrk="1" hangingPunct="1">
              <a:lnSpc>
                <a:spcPct val="90000"/>
              </a:lnSpc>
            </a:pPr>
            <a:endParaRPr lang="en-US" sz="2000">
              <a:ea typeface="ＭＳ Ｐゴシック" charset="-128"/>
              <a:cs typeface="ＭＳ Ｐゴシック" charset="-128"/>
            </a:endParaRPr>
          </a:p>
        </p:txBody>
      </p:sp>
      <p:sp>
        <p:nvSpPr>
          <p:cNvPr id="9226" name="Rectangle 10"/>
          <p:cNvSpPr>
            <a:spLocks noGrp="1" noChangeArrowheads="1"/>
          </p:cNvSpPr>
          <p:nvPr>
            <p:ph type="body" sz="half" idx="2"/>
          </p:nvPr>
        </p:nvSpPr>
        <p:spPr>
          <a:xfrm>
            <a:off x="4648200" y="1567842"/>
            <a:ext cx="4267200" cy="4830763"/>
          </a:xfrm>
        </p:spPr>
        <p:txBody>
          <a:bodyPr/>
          <a:lstStyle/>
          <a:p>
            <a:pPr marL="0" indent="0" eaLnBrk="1" hangingPunct="1">
              <a:spcBef>
                <a:spcPct val="0"/>
              </a:spcBef>
              <a:spcAft>
                <a:spcPct val="20000"/>
              </a:spcAft>
              <a:buFontTx/>
              <a:buNone/>
            </a:pPr>
            <a:r>
              <a:rPr lang="en-US" sz="1800" b="1" dirty="0">
                <a:ea typeface="ＭＳ Ｐゴシック" charset="-128"/>
                <a:cs typeface="ＭＳ Ｐゴシック" charset="-128"/>
              </a:rPr>
              <a:t>Article I Section 8, Clause 5</a:t>
            </a:r>
          </a:p>
          <a:p>
            <a:pPr marL="120650" lvl="1" indent="-6350" eaLnBrk="1" hangingPunct="1">
              <a:spcBef>
                <a:spcPct val="0"/>
              </a:spcBef>
              <a:spcAft>
                <a:spcPct val="20000"/>
              </a:spcAft>
              <a:buFontTx/>
              <a:buNone/>
            </a:pPr>
            <a:r>
              <a:rPr lang="en-US" sz="1800" dirty="0"/>
              <a:t>[</a:t>
            </a:r>
            <a:r>
              <a:rPr lang="en-US" sz="1800" b="1" dirty="0"/>
              <a:t>The Congress shall have Power</a:t>
            </a:r>
            <a:r>
              <a:rPr lang="en-US" sz="1800" dirty="0"/>
              <a:t>] </a:t>
            </a:r>
            <a:r>
              <a:rPr lang="en-US" sz="1800" b="1" dirty="0"/>
              <a:t>To coin Money</a:t>
            </a:r>
            <a:r>
              <a:rPr lang="en-US" sz="1400" dirty="0"/>
              <a:t>, regulate the Value thereof, and of foreign Coin, and fix the Standard of Weights and Measures;</a:t>
            </a:r>
          </a:p>
          <a:p>
            <a:pPr marL="0" indent="0" eaLnBrk="1" hangingPunct="1">
              <a:spcBef>
                <a:spcPct val="0"/>
              </a:spcBef>
              <a:spcAft>
                <a:spcPct val="20000"/>
              </a:spcAft>
              <a:buFontTx/>
              <a:buNone/>
            </a:pPr>
            <a:r>
              <a:rPr lang="en-US" sz="1800" b="1" dirty="0">
                <a:ea typeface="ＭＳ Ｐゴシック" charset="-128"/>
                <a:cs typeface="ＭＳ Ｐゴシック" charset="-128"/>
              </a:rPr>
              <a:t>Article I Section 9, Clause 1</a:t>
            </a:r>
          </a:p>
          <a:p>
            <a:pPr marL="120650" lvl="1" indent="-6350" eaLnBrk="1" hangingPunct="1">
              <a:spcBef>
                <a:spcPct val="0"/>
              </a:spcBef>
              <a:spcAft>
                <a:spcPct val="20000"/>
              </a:spcAft>
              <a:buFontTx/>
              <a:buNone/>
            </a:pPr>
            <a:r>
              <a:rPr lang="en-US" sz="1400" dirty="0"/>
              <a:t>… a Tax or duty may be imposed on such Importation, not exceeding </a:t>
            </a:r>
            <a:r>
              <a:rPr lang="en-US" sz="1800" b="1" dirty="0"/>
              <a:t>ten dollars</a:t>
            </a:r>
            <a:r>
              <a:rPr lang="en-US" sz="1400" dirty="0"/>
              <a:t> for each Person.</a:t>
            </a:r>
          </a:p>
          <a:p>
            <a:pPr marL="0" indent="0" eaLnBrk="1" hangingPunct="1">
              <a:spcBef>
                <a:spcPct val="0"/>
              </a:spcBef>
              <a:spcAft>
                <a:spcPct val="20000"/>
              </a:spcAft>
              <a:buFontTx/>
              <a:buNone/>
            </a:pPr>
            <a:r>
              <a:rPr lang="en-US" sz="1800" b="1" dirty="0">
                <a:ea typeface="ＭＳ Ｐゴシック" charset="-128"/>
                <a:cs typeface="ＭＳ Ｐゴシック" charset="-128"/>
              </a:rPr>
              <a:t>Article I Section 10, Clause 1</a:t>
            </a:r>
          </a:p>
          <a:p>
            <a:pPr marL="120650" lvl="1" indent="-6350" eaLnBrk="1" hangingPunct="1">
              <a:spcBef>
                <a:spcPct val="0"/>
              </a:spcBef>
              <a:spcAft>
                <a:spcPct val="20000"/>
              </a:spcAft>
              <a:buFontTx/>
              <a:buNone/>
            </a:pPr>
            <a:r>
              <a:rPr lang="en-US" sz="1400" dirty="0"/>
              <a:t>No State shall … </a:t>
            </a:r>
            <a:r>
              <a:rPr lang="en-US" sz="1400" b="1" dirty="0"/>
              <a:t>make any Thing but gold and silver coin a Tender in Payments of Debts</a:t>
            </a:r>
            <a:r>
              <a:rPr lang="en-US" sz="1400" dirty="0"/>
              <a:t>.</a:t>
            </a:r>
          </a:p>
          <a:p>
            <a:pPr marL="0" indent="0" eaLnBrk="1" hangingPunct="1">
              <a:spcBef>
                <a:spcPct val="0"/>
              </a:spcBef>
              <a:spcAft>
                <a:spcPct val="20000"/>
              </a:spcAft>
              <a:buFontTx/>
              <a:buNone/>
            </a:pPr>
            <a:r>
              <a:rPr lang="en-US" sz="1800" b="1" dirty="0">
                <a:ea typeface="ＭＳ Ｐゴシック" charset="-128"/>
                <a:cs typeface="ＭＳ Ｐゴシック" charset="-128"/>
              </a:rPr>
              <a:t>Amendment VII</a:t>
            </a:r>
          </a:p>
          <a:p>
            <a:pPr marL="120650" lvl="1" indent="-6350" eaLnBrk="1" hangingPunct="1">
              <a:spcBef>
                <a:spcPct val="0"/>
              </a:spcBef>
              <a:spcAft>
                <a:spcPct val="20000"/>
              </a:spcAft>
              <a:buFontTx/>
              <a:buNone/>
            </a:pPr>
            <a:r>
              <a:rPr lang="en-US" sz="1400" dirty="0"/>
              <a:t>In Suits at common law, where the value in controversy shall exceed </a:t>
            </a:r>
            <a:r>
              <a:rPr lang="en-US" sz="1800" b="1" dirty="0"/>
              <a:t>twenty dollars</a:t>
            </a:r>
            <a:r>
              <a:rPr lang="en-US" sz="1400" dirty="0"/>
              <a:t>, the right of trial by jury shall be preserved, and no fact tried by a jury, shall be otherwise re-examined in any Court of the United States, than according to the rules of the common law.</a:t>
            </a:r>
            <a:endParaRPr lang="en-US" sz="1000" dirty="0"/>
          </a:p>
        </p:txBody>
      </p:sp>
      <p:pic>
        <p:nvPicPr>
          <p:cNvPr id="25605" name="Picture 7" descr="constitution_1_of_4_630"/>
          <p:cNvPicPr>
            <a:picLocks noChangeAspect="1" noChangeArrowheads="1"/>
          </p:cNvPicPr>
          <p:nvPr/>
        </p:nvPicPr>
        <p:blipFill>
          <a:blip r:embed="rId4"/>
          <a:srcRect/>
          <a:stretch>
            <a:fillRect/>
          </a:stretch>
        </p:blipFill>
        <p:spPr bwMode="auto">
          <a:xfrm>
            <a:off x="533400" y="1521805"/>
            <a:ext cx="3886200" cy="48768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20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6">
                                            <p:txEl>
                                              <p:pRg st="0" end="0"/>
                                            </p:txEl>
                                          </p:spTgt>
                                        </p:tgtEl>
                                        <p:attrNameLst>
                                          <p:attrName>style.visibility</p:attrName>
                                        </p:attrNameLst>
                                      </p:cBhvr>
                                      <p:to>
                                        <p:strVal val="visible"/>
                                      </p:to>
                                    </p:set>
                                    <p:animEffect transition="in" filter="fade">
                                      <p:cBhvr>
                                        <p:cTn id="12" dur="2000"/>
                                        <p:tgtEl>
                                          <p:spTgt spid="922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226">
                                            <p:txEl>
                                              <p:pRg st="1" end="1"/>
                                            </p:txEl>
                                          </p:spTgt>
                                        </p:tgtEl>
                                        <p:attrNameLst>
                                          <p:attrName>style.visibility</p:attrName>
                                        </p:attrNameLst>
                                      </p:cBhvr>
                                      <p:to>
                                        <p:strVal val="visible"/>
                                      </p:to>
                                    </p:set>
                                    <p:animEffect transition="in" filter="fade">
                                      <p:cBhvr>
                                        <p:cTn id="15" dur="2000"/>
                                        <p:tgtEl>
                                          <p:spTgt spid="92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226">
                                            <p:txEl>
                                              <p:pRg st="2" end="2"/>
                                            </p:txEl>
                                          </p:spTgt>
                                        </p:tgtEl>
                                        <p:attrNameLst>
                                          <p:attrName>style.visibility</p:attrName>
                                        </p:attrNameLst>
                                      </p:cBhvr>
                                      <p:to>
                                        <p:strVal val="visible"/>
                                      </p:to>
                                    </p:set>
                                    <p:animEffect transition="in" filter="fade">
                                      <p:cBhvr>
                                        <p:cTn id="20" dur="2000"/>
                                        <p:tgtEl>
                                          <p:spTgt spid="922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226">
                                            <p:txEl>
                                              <p:pRg st="3" end="3"/>
                                            </p:txEl>
                                          </p:spTgt>
                                        </p:tgtEl>
                                        <p:attrNameLst>
                                          <p:attrName>style.visibility</p:attrName>
                                        </p:attrNameLst>
                                      </p:cBhvr>
                                      <p:to>
                                        <p:strVal val="visible"/>
                                      </p:to>
                                    </p:set>
                                    <p:animEffect transition="in" filter="fade">
                                      <p:cBhvr>
                                        <p:cTn id="23" dur="2000"/>
                                        <p:tgtEl>
                                          <p:spTgt spid="922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226">
                                            <p:txEl>
                                              <p:pRg st="4" end="4"/>
                                            </p:txEl>
                                          </p:spTgt>
                                        </p:tgtEl>
                                        <p:attrNameLst>
                                          <p:attrName>style.visibility</p:attrName>
                                        </p:attrNameLst>
                                      </p:cBhvr>
                                      <p:to>
                                        <p:strVal val="visible"/>
                                      </p:to>
                                    </p:set>
                                    <p:animEffect transition="in" filter="fade">
                                      <p:cBhvr>
                                        <p:cTn id="28" dur="2000"/>
                                        <p:tgtEl>
                                          <p:spTgt spid="9226">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226">
                                            <p:txEl>
                                              <p:pRg st="5" end="5"/>
                                            </p:txEl>
                                          </p:spTgt>
                                        </p:tgtEl>
                                        <p:attrNameLst>
                                          <p:attrName>style.visibility</p:attrName>
                                        </p:attrNameLst>
                                      </p:cBhvr>
                                      <p:to>
                                        <p:strVal val="visible"/>
                                      </p:to>
                                    </p:set>
                                    <p:animEffect transition="in" filter="fade">
                                      <p:cBhvr>
                                        <p:cTn id="31" dur="2000"/>
                                        <p:tgtEl>
                                          <p:spTgt spid="922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226">
                                            <p:txEl>
                                              <p:pRg st="6" end="6"/>
                                            </p:txEl>
                                          </p:spTgt>
                                        </p:tgtEl>
                                        <p:attrNameLst>
                                          <p:attrName>style.visibility</p:attrName>
                                        </p:attrNameLst>
                                      </p:cBhvr>
                                      <p:to>
                                        <p:strVal val="visible"/>
                                      </p:to>
                                    </p:set>
                                    <p:animEffect transition="in" filter="fade">
                                      <p:cBhvr>
                                        <p:cTn id="36" dur="2000"/>
                                        <p:tgtEl>
                                          <p:spTgt spid="9226">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226">
                                            <p:txEl>
                                              <p:pRg st="7" end="7"/>
                                            </p:txEl>
                                          </p:spTgt>
                                        </p:tgtEl>
                                        <p:attrNameLst>
                                          <p:attrName>style.visibility</p:attrName>
                                        </p:attrNameLst>
                                      </p:cBhvr>
                                      <p:to>
                                        <p:strVal val="visible"/>
                                      </p:to>
                                    </p:set>
                                    <p:animEffect transition="in" filter="fade">
                                      <p:cBhvr>
                                        <p:cTn id="39" dur="2000"/>
                                        <p:tgtEl>
                                          <p:spTgt spid="92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6"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Dr. Edwin Vieira, Jr., PhD, J.D.</a:t>
            </a:r>
          </a:p>
          <a:p>
            <a:r>
              <a:rPr lang="en-US" dirty="0" smtClean="0"/>
              <a:t>Bernard </a:t>
            </a:r>
            <a:r>
              <a:rPr lang="en-US" dirty="0" err="1" smtClean="0"/>
              <a:t>Lietaer</a:t>
            </a:r>
            <a:endParaRPr lang="en-US" dirty="0" smtClean="0"/>
          </a:p>
          <a:p>
            <a:r>
              <a:rPr lang="en-US" dirty="0" smtClean="0"/>
              <a:t>James Turk</a:t>
            </a:r>
          </a:p>
          <a:p>
            <a:r>
              <a:rPr lang="en-US" dirty="0" smtClean="0"/>
              <a:t>Dr. Larry Parks, PhD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4000" dirty="0" smtClean="0"/>
              <a:t>The Supreme Court ruled on the validity of the Structural Solution</a:t>
            </a:r>
            <a:endParaRPr lang="en-US" sz="4000" dirty="0"/>
          </a:p>
        </p:txBody>
      </p:sp>
      <p:sp>
        <p:nvSpPr>
          <p:cNvPr id="17" name="Text Placeholder 16"/>
          <p:cNvSpPr>
            <a:spLocks noGrp="1"/>
          </p:cNvSpPr>
          <p:nvPr>
            <p:ph type="body" idx="1"/>
          </p:nvPr>
        </p:nvSpPr>
        <p:spPr/>
        <p:txBody>
          <a:bodyPr/>
          <a:lstStyle/>
          <a:p>
            <a:r>
              <a:rPr lang="en-US" sz="2000" dirty="0" smtClean="0"/>
              <a:t>Bronson </a:t>
            </a:r>
            <a:r>
              <a:rPr lang="en-US" sz="2000" dirty="0" err="1" smtClean="0"/>
              <a:t>v</a:t>
            </a:r>
            <a:r>
              <a:rPr lang="en-US" sz="2000" dirty="0" smtClean="0"/>
              <a:t>. </a:t>
            </a:r>
            <a:r>
              <a:rPr lang="en-US" sz="2000" dirty="0" err="1" smtClean="0"/>
              <a:t>Rodes</a:t>
            </a:r>
            <a:r>
              <a:rPr lang="en-US" sz="2000" dirty="0" smtClean="0"/>
              <a:t>, 74 US 229, 245-246 (1869)</a:t>
            </a:r>
            <a:endParaRPr lang="en-US" sz="2000" dirty="0"/>
          </a:p>
        </p:txBody>
      </p:sp>
      <p:sp>
        <p:nvSpPr>
          <p:cNvPr id="9" name="Content Placeholder 8"/>
          <p:cNvSpPr>
            <a:spLocks noGrp="1"/>
          </p:cNvSpPr>
          <p:nvPr>
            <p:ph sz="half" idx="2"/>
          </p:nvPr>
        </p:nvSpPr>
        <p:spPr>
          <a:xfrm>
            <a:off x="305556" y="2174875"/>
            <a:ext cx="4191832" cy="3951288"/>
          </a:xfrm>
        </p:spPr>
        <p:txBody>
          <a:bodyPr/>
          <a:lstStyle/>
          <a:p>
            <a:pPr marL="0" indent="0" algn="just">
              <a:buNone/>
            </a:pPr>
            <a:r>
              <a:rPr lang="en-US" sz="1600" dirty="0" smtClean="0"/>
              <a:t>Payment of money is delivery by the debtor to the creditor of the amount </a:t>
            </a:r>
            <a:r>
              <a:rPr lang="en-US" sz="1600" dirty="0" smtClean="0">
                <a:solidFill>
                  <a:schemeClr val="tx2"/>
                </a:solidFill>
              </a:rPr>
              <a:t>due. </a:t>
            </a:r>
            <a:r>
              <a:rPr lang="en-US" sz="1600" b="1" dirty="0" smtClean="0">
                <a:solidFill>
                  <a:srgbClr val="FF0000"/>
                </a:solidFill>
              </a:rPr>
              <a:t>A contract to pay a certain number of dollars in gold or silver coins is, therefore, in legal import, nothing else than an agreement to deliver a certain weight of standard gold</a:t>
            </a:r>
            <a:r>
              <a:rPr lang="en-US" sz="1600" dirty="0" smtClean="0"/>
              <a:t>, to be ascertained by a count of coins, each of which is certified to contain a definite proportion of that weight. It is not distinguishable, as we think, in principle, from a contract to deliver an equal weight of bullion of equal fineness. It is distinguishable, in circumstance, only by the fact that the sufficiency of the amount to be tendered in payment must be ascertained, in the case of bullion, by assay and the scales, while in the case of coin it may be ascertained by count.</a:t>
            </a:r>
          </a:p>
        </p:txBody>
      </p:sp>
      <p:sp>
        <p:nvSpPr>
          <p:cNvPr id="18" name="Text Placeholder 17"/>
          <p:cNvSpPr>
            <a:spLocks noGrp="1"/>
          </p:cNvSpPr>
          <p:nvPr>
            <p:ph type="body" sz="quarter" idx="3"/>
          </p:nvPr>
        </p:nvSpPr>
        <p:spPr/>
        <p:txBody>
          <a:bodyPr/>
          <a:lstStyle/>
          <a:p>
            <a:r>
              <a:rPr lang="en-US" sz="2000" dirty="0" smtClean="0"/>
              <a:t>United States </a:t>
            </a:r>
            <a:r>
              <a:rPr lang="en-US" sz="2000" dirty="0" err="1" smtClean="0"/>
              <a:t>v</a:t>
            </a:r>
            <a:r>
              <a:rPr lang="en-US" sz="2000" dirty="0" smtClean="0"/>
              <a:t>. Marigold, 50 U.S. 560, 567-568 (1850)</a:t>
            </a:r>
            <a:endParaRPr lang="en-US" sz="2000" dirty="0"/>
          </a:p>
        </p:txBody>
      </p:sp>
      <p:sp>
        <p:nvSpPr>
          <p:cNvPr id="19" name="Content Placeholder 18"/>
          <p:cNvSpPr>
            <a:spLocks noGrp="1"/>
          </p:cNvSpPr>
          <p:nvPr>
            <p:ph sz="quarter" idx="4"/>
          </p:nvPr>
        </p:nvSpPr>
        <p:spPr>
          <a:xfrm>
            <a:off x="4645025" y="2174875"/>
            <a:ext cx="4177903" cy="3951288"/>
          </a:xfrm>
        </p:spPr>
        <p:txBody>
          <a:bodyPr/>
          <a:lstStyle/>
          <a:p>
            <a:pPr marL="0" indent="0" algn="just">
              <a:buNone/>
            </a:pPr>
            <a:r>
              <a:rPr lang="en-US" sz="1600" dirty="0" smtClean="0"/>
              <a:t>“They [Congress] appertain rather to the execution of an important trust invested by the Constitution, and to the obligation to fulfill that trust on the part of the government, namely,</a:t>
            </a:r>
            <a:r>
              <a:rPr lang="en-US" sz="1600" dirty="0" smtClean="0">
                <a:solidFill>
                  <a:srgbClr val="FF0000"/>
                </a:solidFill>
              </a:rPr>
              <a:t> </a:t>
            </a:r>
            <a:r>
              <a:rPr lang="en-US" sz="1600" b="1" dirty="0" smtClean="0">
                <a:solidFill>
                  <a:srgbClr val="FF0000"/>
                </a:solidFill>
              </a:rPr>
              <a:t>the trust and the duty of creating and maintaining a uniform and pure metallic standard of value throughout the Union</a:t>
            </a:r>
            <a:r>
              <a:rPr lang="en-US" sz="1600" dirty="0" smtClean="0">
                <a:solidFill>
                  <a:srgbClr val="FF0000"/>
                </a:solidFill>
              </a:rPr>
              <a:t>. </a:t>
            </a:r>
            <a:r>
              <a:rPr lang="en-US" sz="1600" dirty="0" smtClean="0">
                <a:solidFill>
                  <a:srgbClr val="000000"/>
                </a:solidFill>
              </a:rPr>
              <a:t>The power of coining money and of regulating its value was delegated to Congress by the Constitution for the very purpose, as assigned by the framers of that instrument, of creating and preserving the uniformity and purity of such standard of value </a:t>
            </a:r>
            <a:r>
              <a:rPr lang="en-US" sz="1400" dirty="0" smtClean="0">
                <a:solidFill>
                  <a:srgbClr val="FF0000"/>
                </a:solidFill>
              </a:rPr>
              <a:t/>
            </a:r>
            <a:br>
              <a:rPr lang="en-US" sz="1400" dirty="0" smtClean="0">
                <a:solidFill>
                  <a:srgbClr val="FF0000"/>
                </a:solidFill>
              </a:rPr>
            </a:br>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2000"/>
                                        <p:tgtEl>
                                          <p:spTgt spid="1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fade">
                                      <p:cBhvr>
                                        <p:cTn id="18"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9" grpId="0" build="p"/>
      <p:bldP spid="18" grpId="0" build="p"/>
      <p:bldP spid="19"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Supreme Court ruled on taxation in the Structural Solution</a:t>
            </a:r>
            <a:endParaRPr lang="en-US" sz="4000" dirty="0"/>
          </a:p>
        </p:txBody>
      </p:sp>
      <p:sp>
        <p:nvSpPr>
          <p:cNvPr id="3" name="Text Placeholder 2"/>
          <p:cNvSpPr>
            <a:spLocks noGrp="1"/>
          </p:cNvSpPr>
          <p:nvPr>
            <p:ph type="body" idx="1"/>
          </p:nvPr>
        </p:nvSpPr>
        <p:spPr/>
        <p:txBody>
          <a:bodyPr/>
          <a:lstStyle/>
          <a:p>
            <a:r>
              <a:rPr lang="en-US" sz="1800" dirty="0" smtClean="0"/>
              <a:t>Lane County </a:t>
            </a:r>
            <a:r>
              <a:rPr lang="en-US" sz="1800" dirty="0" err="1" smtClean="0"/>
              <a:t>v</a:t>
            </a:r>
            <a:r>
              <a:rPr lang="en-US" sz="1800" dirty="0" smtClean="0"/>
              <a:t>. Oregon, 74 US 71, 78 (1869)</a:t>
            </a:r>
          </a:p>
        </p:txBody>
      </p:sp>
      <p:sp>
        <p:nvSpPr>
          <p:cNvPr id="4" name="Content Placeholder 3"/>
          <p:cNvSpPr>
            <a:spLocks noGrp="1"/>
          </p:cNvSpPr>
          <p:nvPr>
            <p:ph sz="half" idx="2"/>
          </p:nvPr>
        </p:nvSpPr>
        <p:spPr/>
        <p:txBody>
          <a:bodyPr/>
          <a:lstStyle/>
          <a:p>
            <a:pPr marL="0" indent="0">
              <a:buNone/>
            </a:pPr>
            <a:r>
              <a:rPr lang="en-US" sz="1600" dirty="0" smtClean="0"/>
              <a:t>If, therefore, the condition of any </a:t>
            </a:r>
            <a:r>
              <a:rPr lang="en-US" sz="1600" b="1" dirty="0" smtClean="0">
                <a:solidFill>
                  <a:srgbClr val="FF0000"/>
                </a:solidFill>
              </a:rPr>
              <a:t>State</a:t>
            </a:r>
            <a:r>
              <a:rPr lang="en-US" sz="1600" dirty="0" smtClean="0"/>
              <a:t>, in the judgment of its legislature,</a:t>
            </a:r>
            <a:r>
              <a:rPr lang="en-US" sz="1600" b="1" dirty="0" smtClean="0"/>
              <a:t> </a:t>
            </a:r>
            <a:r>
              <a:rPr lang="en-US" sz="1600" b="1" dirty="0" smtClean="0">
                <a:solidFill>
                  <a:srgbClr val="FF0000"/>
                </a:solidFill>
              </a:rPr>
              <a:t>requires the collection of taxes in kind</a:t>
            </a:r>
            <a:r>
              <a:rPr lang="en-US" sz="1600" dirty="0" smtClean="0"/>
              <a:t>, that is to say, </a:t>
            </a:r>
            <a:r>
              <a:rPr lang="en-US" sz="1600" b="1" dirty="0" smtClean="0">
                <a:solidFill>
                  <a:srgbClr val="FF0000"/>
                </a:solidFill>
              </a:rPr>
              <a:t>by the delivery </a:t>
            </a:r>
            <a:r>
              <a:rPr lang="en-US" sz="1600" dirty="0" smtClean="0"/>
              <a:t>to the proper officers </a:t>
            </a:r>
            <a:r>
              <a:rPr lang="en-US" sz="1600" b="1" dirty="0" smtClean="0">
                <a:solidFill>
                  <a:srgbClr val="FF0000"/>
                </a:solidFill>
              </a:rPr>
              <a:t>of a certain proportion of products, or in gold and silver bullion, or in gold and silver coin</a:t>
            </a:r>
            <a:r>
              <a:rPr lang="en-US" sz="1600" dirty="0" smtClean="0"/>
              <a:t>, it is not easy to see upon what principle the national legislature can interfere with the exercise, to that end, of this power, original in the States, and never as yet surrendered. If this be so, it is, certainly a reasonable conclusion that Congress did not intend, by the general terms of the currency acts, to restrain the exercise of this power in the manner shown by the statutes of Oregon.</a:t>
            </a:r>
            <a:endParaRPr lang="en-US" sz="1600" dirty="0"/>
          </a:p>
        </p:txBody>
      </p:sp>
      <p:sp>
        <p:nvSpPr>
          <p:cNvPr id="5" name="Text Placeholder 4"/>
          <p:cNvSpPr>
            <a:spLocks noGrp="1"/>
          </p:cNvSpPr>
          <p:nvPr>
            <p:ph type="body" sz="quarter" idx="3"/>
          </p:nvPr>
        </p:nvSpPr>
        <p:spPr/>
        <p:txBody>
          <a:bodyPr/>
          <a:lstStyle/>
          <a:p>
            <a:r>
              <a:rPr lang="en-US" sz="1800" dirty="0" smtClean="0"/>
              <a:t>Hagar </a:t>
            </a:r>
            <a:r>
              <a:rPr lang="en-US" sz="1800" dirty="0" err="1" smtClean="0"/>
              <a:t>v</a:t>
            </a:r>
            <a:r>
              <a:rPr lang="en-US" sz="1800" dirty="0" smtClean="0"/>
              <a:t>. Reclamation District No. 108, 111 U.S. 701, 706-07 (1884)</a:t>
            </a:r>
            <a:endParaRPr lang="en-US" sz="1800" dirty="0"/>
          </a:p>
        </p:txBody>
      </p:sp>
      <p:sp>
        <p:nvSpPr>
          <p:cNvPr id="6" name="Content Placeholder 5"/>
          <p:cNvSpPr>
            <a:spLocks noGrp="1"/>
          </p:cNvSpPr>
          <p:nvPr>
            <p:ph sz="quarter" idx="4"/>
          </p:nvPr>
        </p:nvSpPr>
        <p:spPr>
          <a:xfrm>
            <a:off x="4645025" y="2174875"/>
            <a:ext cx="4498975" cy="3951288"/>
          </a:xfrm>
        </p:spPr>
        <p:txBody>
          <a:bodyPr/>
          <a:lstStyle/>
          <a:p>
            <a:pPr marL="0" indent="0">
              <a:buNone/>
            </a:pPr>
            <a:r>
              <a:rPr lang="en-US" sz="1600" dirty="0" smtClean="0"/>
              <a:t>The acts of Congress making the </a:t>
            </a:r>
            <a:r>
              <a:rPr lang="en-US" sz="1600" b="1" dirty="0" smtClean="0">
                <a:solidFill>
                  <a:srgbClr val="FF0000"/>
                </a:solidFill>
              </a:rPr>
              <a:t>notes of the United States a legal tender do not apply to involuntary contributions exacted by a State</a:t>
            </a:r>
            <a:r>
              <a:rPr lang="en-US" sz="1600" dirty="0" smtClean="0"/>
              <a:t>, but only to debts, in the strict sense of that term, that is, to obligations for the payment of money founded on contracts, express or implied … First, that </a:t>
            </a:r>
            <a:r>
              <a:rPr lang="en-US" sz="1600" b="1" dirty="0" smtClean="0">
                <a:solidFill>
                  <a:srgbClr val="FF0000"/>
                </a:solidFill>
              </a:rPr>
              <a:t>it was the right of each State to collect its taxes in such material as it might deem expedient, either in kind, that is to say, by a certain proportion of products, or in bullion, or in coin, the court observing that the extent to which the power of taxation of the State should be exercised</a:t>
            </a:r>
            <a:r>
              <a:rPr lang="en-US" sz="1600" dirty="0" smtClean="0"/>
              <a:t>, the subjects upon which it should be exercised, and the mode in which it should be exercised were all equally within the discretion of its Legislature, except as restrained by its own constitution and that of the United States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t>Alternative Currency System Requirements</a:t>
            </a:r>
            <a:endParaRPr lang="en-US" sz="4000" dirty="0"/>
          </a:p>
        </p:txBody>
      </p:sp>
      <p:sp>
        <p:nvSpPr>
          <p:cNvPr id="8" name="Content Placeholder 7"/>
          <p:cNvSpPr>
            <a:spLocks noGrp="1"/>
          </p:cNvSpPr>
          <p:nvPr>
            <p:ph idx="1"/>
          </p:nvPr>
        </p:nvSpPr>
        <p:spPr/>
        <p:txBody>
          <a:bodyPr/>
          <a:lstStyle/>
          <a:p>
            <a:r>
              <a:rPr lang="en-US" sz="2800" dirty="0" smtClean="0"/>
              <a:t>Any alternative currency system requires multiple third party outside auditors</a:t>
            </a:r>
          </a:p>
          <a:p>
            <a:r>
              <a:rPr lang="en-US" sz="2800" dirty="0" smtClean="0"/>
              <a:t>Any alternative currency must be based upon honest weights and measures “to prevent its debasement and expulsion, and the destruction of the general confidence and convenience”</a:t>
            </a:r>
          </a:p>
          <a:p>
            <a:r>
              <a:rPr lang="en-US" sz="2800" dirty="0" smtClean="0"/>
              <a:t>Any alternative currency system cannot be monopolized by a private entity (e.g. The Federal Reserve Banking system)</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for State Lawmakers</a:t>
            </a:r>
            <a:endParaRPr lang="en-US" dirty="0"/>
          </a:p>
        </p:txBody>
      </p:sp>
      <p:sp>
        <p:nvSpPr>
          <p:cNvPr id="3" name="Content Placeholder 2"/>
          <p:cNvSpPr>
            <a:spLocks noGrp="1"/>
          </p:cNvSpPr>
          <p:nvPr>
            <p:ph idx="1"/>
          </p:nvPr>
        </p:nvSpPr>
        <p:spPr>
          <a:xfrm>
            <a:off x="457200" y="1600200"/>
            <a:ext cx="8229600" cy="4525963"/>
          </a:xfrm>
        </p:spPr>
        <p:txBody>
          <a:bodyPr/>
          <a:lstStyle/>
          <a:p>
            <a:r>
              <a:rPr lang="en-US" sz="2800" dirty="0" smtClean="0"/>
              <a:t>The Constitution of the United States authorizes the use of a Gold and Silver based alternative currency system, Article I Section 10, Clause 1</a:t>
            </a:r>
          </a:p>
          <a:p>
            <a:r>
              <a:rPr lang="en-US" sz="2800" dirty="0" smtClean="0"/>
              <a:t>An Electronic Gold and Silver bullion currency system is constitutionally authorized, </a:t>
            </a:r>
            <a:r>
              <a:rPr lang="en-US" sz="2800" i="1" dirty="0" smtClean="0"/>
              <a:t>Bronson </a:t>
            </a:r>
            <a:r>
              <a:rPr lang="en-US" sz="2800" i="1" dirty="0" err="1" smtClean="0"/>
              <a:t>v</a:t>
            </a:r>
            <a:r>
              <a:rPr lang="en-US" sz="2800" i="1" dirty="0" smtClean="0"/>
              <a:t>. </a:t>
            </a:r>
            <a:r>
              <a:rPr lang="en-US" sz="2800" i="1" dirty="0" err="1" smtClean="0"/>
              <a:t>Rodes</a:t>
            </a:r>
            <a:r>
              <a:rPr lang="en-US" sz="2800" dirty="0" smtClean="0"/>
              <a:t>, 74 US 229, 245-246 (1869)</a:t>
            </a:r>
          </a:p>
          <a:p>
            <a:r>
              <a:rPr lang="en-US" sz="2800" dirty="0" smtClean="0"/>
              <a:t>An Electronic Gold and Silver bullion alternative currency system provides the best cost benefits for both the State and her citizens.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Remarks</a:t>
            </a:r>
            <a:endParaRPr lang="en-US" dirty="0"/>
          </a:p>
        </p:txBody>
      </p:sp>
      <p:sp>
        <p:nvSpPr>
          <p:cNvPr id="3" name="Content Placeholder 2"/>
          <p:cNvSpPr>
            <a:spLocks noGrp="1"/>
          </p:cNvSpPr>
          <p:nvPr>
            <p:ph idx="1"/>
          </p:nvPr>
        </p:nvSpPr>
        <p:spPr/>
        <p:txBody>
          <a:bodyPr/>
          <a:lstStyle/>
          <a:p>
            <a:r>
              <a:rPr lang="en-US" sz="1800" i="1" dirty="0" smtClean="0"/>
              <a:t>Edwin Vieira, </a:t>
            </a:r>
            <a:r>
              <a:rPr lang="en-US" sz="1800" i="1" dirty="0" err="1" smtClean="0"/>
              <a:t>Jr</a:t>
            </a:r>
            <a:r>
              <a:rPr lang="en-US" sz="1800" i="1" dirty="0" smtClean="0"/>
              <a:t>, PhD, J.D.</a:t>
            </a:r>
            <a:r>
              <a:rPr lang="en-US" sz="1800" dirty="0" smtClean="0"/>
              <a:t>: </a:t>
            </a:r>
            <a:r>
              <a:rPr lang="en-US" sz="2000" dirty="0" smtClean="0"/>
              <a:t>There is no question that this "banking" (or, more descriptively, "financial racketeering") group has been, for a long time, the dominant economic, political, and social force in Western Civilization, and more recently in world civilization. But the cracks in its facade are already widening to a dangerous degree: Its paper-money and credit schemes are in the final stages of </a:t>
            </a:r>
            <a:r>
              <a:rPr lang="en-US" sz="2000" dirty="0" err="1" smtClean="0"/>
              <a:t>Ponzi</a:t>
            </a:r>
            <a:r>
              <a:rPr lang="en-US" sz="2000" dirty="0" smtClean="0"/>
              <a:t> self-destruction. Its militaristic imperialism has arrived at the point of "overstretch ." Its "social programs" to keep the masses content with "bread and circuses" are proving too expensive to maintain while funding the other major line-items of the imperialistic agenda. Its political and economic fronts of "democracy," "free elections," "two parties," "the rule of law," "freedom of speech," "free markets," "free trade" et cetera ad </a:t>
            </a:r>
            <a:r>
              <a:rPr lang="en-US" sz="2000" dirty="0" err="1" smtClean="0"/>
              <a:t>nauseum</a:t>
            </a:r>
            <a:r>
              <a:rPr lang="en-US" sz="2000" dirty="0" smtClean="0"/>
              <a:t>, are being exposed as frauds. So the game seems to be up.</a:t>
            </a:r>
            <a:endParaRPr lang="en-US" sz="2000" dirty="0"/>
          </a:p>
        </p:txBody>
      </p:sp>
      <p:sp>
        <p:nvSpPr>
          <p:cNvPr id="4" name="TextBox 3"/>
          <p:cNvSpPr txBox="1"/>
          <p:nvPr/>
        </p:nvSpPr>
        <p:spPr>
          <a:xfrm>
            <a:off x="2387600" y="6175401"/>
            <a:ext cx="4866912" cy="369332"/>
          </a:xfrm>
          <a:prstGeom prst="rect">
            <a:avLst/>
          </a:prstGeom>
          <a:noFill/>
        </p:spPr>
        <p:txBody>
          <a:bodyPr wrap="none" rtlCol="0">
            <a:spAutoFit/>
          </a:bodyPr>
          <a:lstStyle/>
          <a:p>
            <a:r>
              <a:rPr lang="en-US" dirty="0" smtClean="0">
                <a:hlinkClick r:id="rId2"/>
              </a:rPr>
              <a:t>http://www.lewrockwell.com/wile/wile30.1.html</a:t>
            </a:r>
            <a:r>
              <a:rPr lang="en-US" dirty="0" smtClean="0"/>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our choices?</a:t>
            </a:r>
            <a:endParaRPr lang="en-US" dirty="0"/>
          </a:p>
        </p:txBody>
      </p:sp>
      <p:sp>
        <p:nvSpPr>
          <p:cNvPr id="3" name="Content Placeholder 2"/>
          <p:cNvSpPr>
            <a:spLocks noGrp="1"/>
          </p:cNvSpPr>
          <p:nvPr>
            <p:ph idx="1"/>
          </p:nvPr>
        </p:nvSpPr>
        <p:spPr>
          <a:xfrm>
            <a:off x="457199" y="1600200"/>
            <a:ext cx="8424333" cy="4525963"/>
          </a:xfrm>
        </p:spPr>
        <p:txBody>
          <a:bodyPr/>
          <a:lstStyle/>
          <a:p>
            <a:r>
              <a:rPr lang="en-US" dirty="0" smtClean="0"/>
              <a:t>We can wait for the people who created the problem to give us their next best solution</a:t>
            </a:r>
          </a:p>
          <a:p>
            <a:r>
              <a:rPr lang="en-US" dirty="0" smtClean="0"/>
              <a:t>We can look to our own history and restore our Constitutional Lawful Money system</a:t>
            </a:r>
          </a:p>
          <a:p>
            <a:r>
              <a:rPr lang="en-US" dirty="0" smtClean="0"/>
              <a:t>We can do nothing and see what happens</a:t>
            </a:r>
          </a:p>
          <a:p>
            <a:pPr marL="3175" indent="4763" algn="ctr">
              <a:buNone/>
            </a:pPr>
            <a:r>
              <a:rPr lang="en-US" dirty="0" smtClean="0">
                <a:solidFill>
                  <a:srgbClr val="0000FF"/>
                </a:solidFill>
              </a:rPr>
              <a:t>History show that if we sit back and do nothing we will see the demise of Western Civilization as we know it</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Alternative or </a:t>
            </a:r>
            <a:br>
              <a:rPr lang="en-US" dirty="0" smtClean="0"/>
            </a:br>
            <a:r>
              <a:rPr lang="en-US" dirty="0" smtClean="0"/>
              <a:t>Dual Currencies</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Europe had dual currency systems during the late medieval and early Renaissance period.</a:t>
            </a:r>
          </a:p>
          <a:p>
            <a:r>
              <a:rPr lang="en-US" dirty="0" smtClean="0"/>
              <a:t>Modern Europe demonstrated that it is possible to run dual currency systems for 24-36 months to transition into a new currency.</a:t>
            </a:r>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here?</a:t>
            </a:r>
            <a:endParaRPr lang="en-US" dirty="0"/>
          </a:p>
        </p:txBody>
      </p:sp>
      <p:sp>
        <p:nvSpPr>
          <p:cNvPr id="3" name="Content Placeholder 2"/>
          <p:cNvSpPr>
            <a:spLocks noGrp="1"/>
          </p:cNvSpPr>
          <p:nvPr>
            <p:ph idx="1"/>
          </p:nvPr>
        </p:nvSpPr>
        <p:spPr>
          <a:xfrm>
            <a:off x="457200" y="1417638"/>
            <a:ext cx="8398933" cy="4708525"/>
          </a:xfrm>
        </p:spPr>
        <p:txBody>
          <a:bodyPr/>
          <a:lstStyle/>
          <a:p>
            <a:r>
              <a:rPr lang="en-US" sz="2800" dirty="0" smtClean="0"/>
              <a:t>We see the end of the latest era of Fiat Currency</a:t>
            </a:r>
          </a:p>
          <a:p>
            <a:pPr lvl="1"/>
            <a:r>
              <a:rPr lang="en-US" sz="2400" dirty="0" smtClean="0"/>
              <a:t>Debt does not produce value or savings it produces chaos;</a:t>
            </a:r>
          </a:p>
          <a:p>
            <a:pPr marL="342900" lvl="1" indent="-342900">
              <a:buFontTx/>
              <a:buChar char="•"/>
            </a:pPr>
            <a:r>
              <a:rPr lang="en-US" dirty="0" smtClean="0"/>
              <a:t>We see the end of Western Civilization</a:t>
            </a:r>
          </a:p>
          <a:p>
            <a:pPr lvl="1"/>
            <a:r>
              <a:rPr lang="en-US" sz="2400" dirty="0" smtClean="0"/>
              <a:t>Economic collapse, political upheavals, and massive civil unrest</a:t>
            </a:r>
          </a:p>
          <a:p>
            <a:pPr marL="342900" lvl="1" indent="-342900">
              <a:buFontTx/>
              <a:buChar char="•"/>
            </a:pPr>
            <a:r>
              <a:rPr lang="en-US" dirty="0" smtClean="0"/>
              <a:t>We see the need for an Alternate Currency</a:t>
            </a:r>
            <a:endParaRPr lang="en-US" sz="2400" dirty="0" smtClean="0"/>
          </a:p>
          <a:p>
            <a:pPr lvl="1"/>
            <a:r>
              <a:rPr lang="en-US" sz="2400" dirty="0" smtClean="0"/>
              <a:t>Our founders understood the necessity of alternate currency’s and allowed the states to use any gold and silver coin [or bullion, see </a:t>
            </a:r>
            <a:r>
              <a:rPr lang="en-US" sz="2400" i="1" dirty="0" smtClean="0"/>
              <a:t>Bronson </a:t>
            </a:r>
            <a:r>
              <a:rPr lang="en-US" sz="2400" i="1" dirty="0" err="1" smtClean="0"/>
              <a:t>v</a:t>
            </a:r>
            <a:r>
              <a:rPr lang="en-US" sz="2400" i="1" dirty="0" smtClean="0"/>
              <a:t>. </a:t>
            </a:r>
            <a:r>
              <a:rPr lang="en-US" sz="2400" i="1" dirty="0" err="1" smtClean="0"/>
              <a:t>Rodes</a:t>
            </a:r>
            <a:r>
              <a:rPr lang="en-US" sz="2400" dirty="0" smtClean="0"/>
              <a:t>, 74 US 229, 245-246]</a:t>
            </a:r>
            <a:r>
              <a:rPr lang="en-US" sz="2400" dirty="0" smtClean="0"/>
              <a:t> (1869) as </a:t>
            </a:r>
            <a:r>
              <a:rPr lang="en-US" sz="2400" dirty="0" smtClean="0"/>
              <a:t>tender in payments of debt.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Three Key Points</a:t>
            </a:r>
            <a:endParaRPr lang="en-US" dirty="0"/>
          </a:p>
        </p:txBody>
      </p:sp>
      <p:sp>
        <p:nvSpPr>
          <p:cNvPr id="3" name="Content Placeholder 2"/>
          <p:cNvSpPr>
            <a:spLocks noGrp="1"/>
          </p:cNvSpPr>
          <p:nvPr>
            <p:ph idx="1"/>
          </p:nvPr>
        </p:nvSpPr>
        <p:spPr>
          <a:xfrm>
            <a:off x="457200" y="1600200"/>
            <a:ext cx="8229600" cy="4525963"/>
          </a:xfrm>
        </p:spPr>
        <p:txBody>
          <a:bodyPr/>
          <a:lstStyle/>
          <a:p>
            <a:pPr marL="514350" indent="-514350">
              <a:buFont typeface="+mj-lt"/>
              <a:buAutoNum type="arabicPeriod"/>
            </a:pPr>
            <a:r>
              <a:rPr lang="en-US" dirty="0" smtClean="0"/>
              <a:t>There is a </a:t>
            </a:r>
            <a:r>
              <a:rPr lang="en-US" b="1" i="1" dirty="0" smtClean="0">
                <a:solidFill>
                  <a:srgbClr val="FF0000"/>
                </a:solidFill>
                <a:latin typeface="Rockwell"/>
                <a:cs typeface="Rockwell"/>
              </a:rPr>
              <a:t>structural </a:t>
            </a:r>
            <a:r>
              <a:rPr lang="en-US" dirty="0" smtClean="0"/>
              <a:t>cause to the ongoing financial crisis</a:t>
            </a:r>
          </a:p>
          <a:p>
            <a:pPr marL="514350" indent="-514350">
              <a:buFont typeface="+mj-lt"/>
              <a:buAutoNum type="arabicPeriod"/>
            </a:pPr>
            <a:r>
              <a:rPr lang="en-US" i="1" dirty="0" smtClean="0">
                <a:latin typeface="Arial"/>
                <a:cs typeface="Arial"/>
              </a:rPr>
              <a:t> </a:t>
            </a:r>
            <a:r>
              <a:rPr lang="en-US" b="1" i="1" dirty="0" smtClean="0">
                <a:solidFill>
                  <a:srgbClr val="FF0000"/>
                </a:solidFill>
                <a:latin typeface="Rockwell"/>
                <a:cs typeface="Rockwell"/>
              </a:rPr>
              <a:t>Growing unemployment</a:t>
            </a:r>
            <a:r>
              <a:rPr lang="en-US" b="1" i="1" dirty="0" smtClean="0">
                <a:latin typeface="Rockwell"/>
                <a:cs typeface="Rockwell"/>
              </a:rPr>
              <a:t> </a:t>
            </a:r>
            <a:r>
              <a:rPr lang="en-US" dirty="0" smtClean="0"/>
              <a:t>is a consequence</a:t>
            </a:r>
          </a:p>
          <a:p>
            <a:pPr marL="514350" indent="-514350">
              <a:buFont typeface="+mj-lt"/>
              <a:buAutoNum type="arabicPeriod"/>
            </a:pPr>
            <a:r>
              <a:rPr lang="en-US" dirty="0" smtClean="0"/>
              <a:t>A </a:t>
            </a:r>
            <a:r>
              <a:rPr lang="en-US" b="1" i="1" dirty="0" smtClean="0">
                <a:solidFill>
                  <a:srgbClr val="0000FF"/>
                </a:solidFill>
                <a:latin typeface="Rockwell"/>
                <a:cs typeface="Rockwell"/>
              </a:rPr>
              <a:t>structural solution </a:t>
            </a:r>
            <a:r>
              <a:rPr lang="en-US" dirty="0" smtClean="0"/>
              <a:t>is available to solve these problems now and into the future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Structural Cause?</a:t>
            </a:r>
            <a:endParaRPr lang="en-US" dirty="0"/>
          </a:p>
        </p:txBody>
      </p:sp>
      <p:sp>
        <p:nvSpPr>
          <p:cNvPr id="3" name="Content Placeholder 2"/>
          <p:cNvSpPr>
            <a:spLocks noGrp="1"/>
          </p:cNvSpPr>
          <p:nvPr>
            <p:ph idx="1"/>
          </p:nvPr>
        </p:nvSpPr>
        <p:spPr/>
        <p:txBody>
          <a:bodyPr/>
          <a:lstStyle/>
          <a:p>
            <a:r>
              <a:rPr lang="en-US" dirty="0" smtClean="0"/>
              <a:t>This is the biggest, but not the first crisis</a:t>
            </a:r>
          </a:p>
          <a:p>
            <a:r>
              <a:rPr lang="en-US" dirty="0" smtClean="0"/>
              <a:t>In the last 25 years </a:t>
            </a:r>
            <a:r>
              <a:rPr lang="en-US" sz="1600" dirty="0" smtClean="0"/>
              <a:t>(source World Bank)</a:t>
            </a:r>
          </a:p>
          <a:p>
            <a:pPr lvl="1"/>
            <a:r>
              <a:rPr lang="en-US" dirty="0" smtClean="0"/>
              <a:t>96 previous banking crises</a:t>
            </a:r>
          </a:p>
          <a:p>
            <a:pPr lvl="1"/>
            <a:r>
              <a:rPr lang="en-US" dirty="0" smtClean="0"/>
              <a:t>176 monetary crises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Theory</a:t>
            </a:r>
            <a:endParaRPr lang="en-US" dirty="0"/>
          </a:p>
        </p:txBody>
      </p:sp>
      <p:sp>
        <p:nvSpPr>
          <p:cNvPr id="3" name="Content Placeholder 2"/>
          <p:cNvSpPr>
            <a:spLocks noGrp="1"/>
          </p:cNvSpPr>
          <p:nvPr>
            <p:ph idx="1"/>
          </p:nvPr>
        </p:nvSpPr>
        <p:spPr/>
        <p:txBody>
          <a:bodyPr/>
          <a:lstStyle/>
          <a:p>
            <a:r>
              <a:rPr lang="en-US" sz="4000" dirty="0" smtClean="0"/>
              <a:t>Breakthrough: Sustainability is measurable with a </a:t>
            </a:r>
            <a:r>
              <a:rPr lang="en-US" sz="4000" i="1" dirty="0" smtClean="0">
                <a:solidFill>
                  <a:srgbClr val="0000FF"/>
                </a:solidFill>
                <a:latin typeface="Rockwell"/>
                <a:cs typeface="Rockwell"/>
              </a:rPr>
              <a:t>single metric </a:t>
            </a:r>
            <a:endParaRPr lang="en-US" sz="4000" dirty="0" smtClean="0">
              <a:solidFill>
                <a:srgbClr val="0000FF"/>
              </a:solidFill>
            </a:endParaRPr>
          </a:p>
          <a:p>
            <a:pPr lvl="1"/>
            <a:r>
              <a:rPr lang="en-US" sz="3600" dirty="0" smtClean="0"/>
              <a:t>The optimal balance between “</a:t>
            </a:r>
            <a:r>
              <a:rPr lang="en-US" sz="3600" dirty="0" smtClean="0">
                <a:solidFill>
                  <a:srgbClr val="FF0000"/>
                </a:solidFill>
                <a:latin typeface="Rockwell"/>
                <a:cs typeface="Rockwell"/>
              </a:rPr>
              <a:t>efficiency</a:t>
            </a:r>
            <a:r>
              <a:rPr lang="en-US" sz="3600" dirty="0" smtClean="0"/>
              <a:t>” and “</a:t>
            </a:r>
            <a:r>
              <a:rPr lang="en-US" sz="3600" i="1" dirty="0" smtClean="0">
                <a:solidFill>
                  <a:srgbClr val="FF0000"/>
                </a:solidFill>
                <a:latin typeface="Rockwell"/>
                <a:cs typeface="Rockwell"/>
              </a:rPr>
              <a:t>resilience</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Balance in Natural Networks</a:t>
            </a:r>
            <a:endParaRPr lang="en-US" dirty="0"/>
          </a:p>
        </p:txBody>
      </p:sp>
      <p:sp>
        <p:nvSpPr>
          <p:cNvPr id="7" name="Rectangle 6"/>
          <p:cNvSpPr/>
          <p:nvPr/>
        </p:nvSpPr>
        <p:spPr>
          <a:xfrm>
            <a:off x="457200" y="1583928"/>
            <a:ext cx="8229600" cy="4806404"/>
          </a:xfrm>
          <a:prstGeom prst="rect">
            <a:avLst/>
          </a:prstGeom>
          <a:solidFill>
            <a:srgbClr val="FFFA7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57200" y="5420858"/>
            <a:ext cx="8229600" cy="969474"/>
          </a:xfrm>
          <a:prstGeom prst="rect">
            <a:avLst/>
          </a:prstGeom>
          <a:blipFill rotWithShape="1">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57200" y="5420858"/>
            <a:ext cx="8229600" cy="1588"/>
          </a:xfrm>
          <a:prstGeom prst="line">
            <a:avLst/>
          </a:prstGeom>
          <a:ln w="63500">
            <a:solidFill>
              <a:srgbClr val="996633"/>
            </a:solidFill>
          </a:ln>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a:off x="5161743" y="4765438"/>
            <a:ext cx="1092432" cy="614455"/>
          </a:xfrm>
          <a:prstGeom prst="triangl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256297" y="4765438"/>
            <a:ext cx="7196398" cy="1588"/>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7005222" y="3386328"/>
            <a:ext cx="1447473" cy="1338145"/>
          </a:xfrm>
          <a:prstGeom prst="rect">
            <a:avLst/>
          </a:prstGeom>
          <a:solidFill>
            <a:srgbClr val="FF00FF"/>
          </a:solid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256297" y="4110021"/>
            <a:ext cx="764703" cy="614452"/>
          </a:xfrm>
          <a:prstGeom prst="rect">
            <a:avLst/>
          </a:prstGeom>
          <a:solidFill>
            <a:schemeClr val="accent3">
              <a:lumMod val="25000"/>
            </a:schemeClr>
          </a:solidFill>
          <a:ln>
            <a:solidFill>
              <a:schemeClr val="accent3">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058549" y="3563839"/>
            <a:ext cx="1172116" cy="369332"/>
          </a:xfrm>
          <a:prstGeom prst="rect">
            <a:avLst/>
          </a:prstGeom>
          <a:noFill/>
        </p:spPr>
        <p:txBody>
          <a:bodyPr wrap="none" rtlCol="0">
            <a:spAutoFit/>
          </a:bodyPr>
          <a:lstStyle/>
          <a:p>
            <a:r>
              <a:rPr lang="en-US" dirty="0" smtClean="0"/>
              <a:t>Efficiency</a:t>
            </a:r>
            <a:endParaRPr lang="en-US" dirty="0"/>
          </a:p>
        </p:txBody>
      </p:sp>
      <p:sp>
        <p:nvSpPr>
          <p:cNvPr id="17" name="TextBox 16"/>
          <p:cNvSpPr txBox="1"/>
          <p:nvPr/>
        </p:nvSpPr>
        <p:spPr>
          <a:xfrm>
            <a:off x="7121204" y="2826489"/>
            <a:ext cx="1249561" cy="369332"/>
          </a:xfrm>
          <a:prstGeom prst="rect">
            <a:avLst/>
          </a:prstGeom>
          <a:noFill/>
        </p:spPr>
        <p:txBody>
          <a:bodyPr wrap="none" rtlCol="0">
            <a:spAutoFit/>
          </a:bodyPr>
          <a:lstStyle/>
          <a:p>
            <a:r>
              <a:rPr lang="en-US" dirty="0" smtClean="0"/>
              <a:t>Resilience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(In) Balance in Our Financial Network </a:t>
            </a:r>
            <a:endParaRPr lang="en-US" sz="3600" dirty="0"/>
          </a:p>
        </p:txBody>
      </p:sp>
      <p:sp>
        <p:nvSpPr>
          <p:cNvPr id="7" name="Rectangle 6"/>
          <p:cNvSpPr/>
          <p:nvPr/>
        </p:nvSpPr>
        <p:spPr>
          <a:xfrm>
            <a:off x="457200" y="1583928"/>
            <a:ext cx="8229600" cy="4806404"/>
          </a:xfrm>
          <a:prstGeom prst="rect">
            <a:avLst/>
          </a:prstGeom>
          <a:solidFill>
            <a:srgbClr val="FFFA7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57200" y="5420858"/>
            <a:ext cx="8229600" cy="969474"/>
          </a:xfrm>
          <a:prstGeom prst="rect">
            <a:avLst/>
          </a:prstGeom>
          <a:blipFill rotWithShape="1">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57200" y="5420858"/>
            <a:ext cx="8229600" cy="1588"/>
          </a:xfrm>
          <a:prstGeom prst="line">
            <a:avLst/>
          </a:prstGeom>
          <a:ln w="63500">
            <a:solidFill>
              <a:srgbClr val="996633"/>
            </a:solidFill>
          </a:ln>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a:off x="5161743" y="4765438"/>
            <a:ext cx="1092432" cy="614455"/>
          </a:xfrm>
          <a:prstGeom prst="triangl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256297" y="4765438"/>
            <a:ext cx="7196398" cy="1588"/>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256297" y="3387916"/>
            <a:ext cx="1447473" cy="1338145"/>
          </a:xfrm>
          <a:prstGeom prst="rect">
            <a:avLst/>
          </a:prstGeom>
          <a:solidFill>
            <a:srgbClr val="FF00FF"/>
          </a:solid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687992" y="4150986"/>
            <a:ext cx="764703" cy="614452"/>
          </a:xfrm>
          <a:prstGeom prst="rect">
            <a:avLst/>
          </a:prstGeom>
          <a:solidFill>
            <a:schemeClr val="accent3">
              <a:lumMod val="25000"/>
            </a:schemeClr>
          </a:solidFill>
          <a:ln>
            <a:solidFill>
              <a:schemeClr val="accent3">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413579" y="2846961"/>
            <a:ext cx="1172116" cy="369332"/>
          </a:xfrm>
          <a:prstGeom prst="rect">
            <a:avLst/>
          </a:prstGeom>
          <a:noFill/>
        </p:spPr>
        <p:txBody>
          <a:bodyPr wrap="none" rtlCol="0">
            <a:spAutoFit/>
          </a:bodyPr>
          <a:lstStyle/>
          <a:p>
            <a:r>
              <a:rPr lang="en-US" dirty="0" smtClean="0"/>
              <a:t>Efficiency</a:t>
            </a:r>
            <a:endParaRPr lang="en-US" dirty="0"/>
          </a:p>
        </p:txBody>
      </p:sp>
      <p:sp>
        <p:nvSpPr>
          <p:cNvPr id="17" name="TextBox 16"/>
          <p:cNvSpPr txBox="1"/>
          <p:nvPr/>
        </p:nvSpPr>
        <p:spPr>
          <a:xfrm>
            <a:off x="7285064" y="3557021"/>
            <a:ext cx="1249561" cy="369332"/>
          </a:xfrm>
          <a:prstGeom prst="rect">
            <a:avLst/>
          </a:prstGeom>
          <a:noFill/>
        </p:spPr>
        <p:txBody>
          <a:bodyPr wrap="none" rtlCol="0">
            <a:spAutoFit/>
          </a:bodyPr>
          <a:lstStyle/>
          <a:p>
            <a:r>
              <a:rPr lang="en-US" dirty="0" smtClean="0"/>
              <a:t>Resilience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Networks</a:t>
            </a:r>
            <a:endParaRPr lang="en-US" dirty="0"/>
          </a:p>
        </p:txBody>
      </p:sp>
      <p:sp>
        <p:nvSpPr>
          <p:cNvPr id="3" name="Content Placeholder 2"/>
          <p:cNvSpPr>
            <a:spLocks noGrp="1"/>
          </p:cNvSpPr>
          <p:nvPr>
            <p:ph idx="1"/>
          </p:nvPr>
        </p:nvSpPr>
        <p:spPr>
          <a:xfrm>
            <a:off x="457200" y="1600200"/>
            <a:ext cx="8229600" cy="4831095"/>
          </a:xfrm>
        </p:spPr>
        <p:txBody>
          <a:bodyPr/>
          <a:lstStyle/>
          <a:p>
            <a:r>
              <a:rPr lang="en-US" dirty="0" smtClean="0"/>
              <a:t>Efficiency and Resilience are functions of 2 structural variables: </a:t>
            </a:r>
            <a:r>
              <a:rPr lang="en-US" dirty="0" smtClean="0">
                <a:solidFill>
                  <a:srgbClr val="0000FF"/>
                </a:solidFill>
                <a:latin typeface="Rockwell"/>
                <a:cs typeface="Rockwell"/>
              </a:rPr>
              <a:t>diversity </a:t>
            </a:r>
            <a:r>
              <a:rPr lang="en-US" dirty="0" smtClean="0"/>
              <a:t>and </a:t>
            </a:r>
            <a:r>
              <a:rPr lang="en-US" dirty="0" smtClean="0">
                <a:solidFill>
                  <a:srgbClr val="FF0000"/>
                </a:solidFill>
                <a:latin typeface="Rockwell"/>
                <a:cs typeface="Rockwell"/>
              </a:rPr>
              <a:t>interconnectivity</a:t>
            </a:r>
          </a:p>
          <a:p>
            <a:r>
              <a:rPr lang="en-US" dirty="0" smtClean="0"/>
              <a:t>They are independent from what is being processed in network</a:t>
            </a:r>
          </a:p>
          <a:p>
            <a:pPr lvl="1"/>
            <a:r>
              <a:rPr lang="en-US" i="1" dirty="0" smtClean="0">
                <a:latin typeface="Rockwell"/>
                <a:cs typeface="Rockwell"/>
              </a:rPr>
              <a:t>Biomass </a:t>
            </a:r>
            <a:r>
              <a:rPr lang="en-US" dirty="0" smtClean="0"/>
              <a:t>in an ecosystem</a:t>
            </a:r>
          </a:p>
          <a:p>
            <a:pPr lvl="1"/>
            <a:r>
              <a:rPr lang="en-US" i="1" dirty="0" smtClean="0">
                <a:latin typeface="Rockwell"/>
                <a:cs typeface="Rockwell"/>
              </a:rPr>
              <a:t>Electrons</a:t>
            </a:r>
            <a:r>
              <a:rPr lang="en-US" i="1" dirty="0" smtClean="0"/>
              <a:t> </a:t>
            </a:r>
            <a:r>
              <a:rPr lang="en-US" dirty="0" smtClean="0"/>
              <a:t>in electrical circuit</a:t>
            </a:r>
          </a:p>
          <a:p>
            <a:pPr lvl="1"/>
            <a:r>
              <a:rPr lang="en-US" i="1" dirty="0" smtClean="0">
                <a:latin typeface="Rockwell"/>
                <a:cs typeface="Rockwell"/>
              </a:rPr>
              <a:t>Information </a:t>
            </a:r>
            <a:r>
              <a:rPr lang="en-US" dirty="0" smtClean="0"/>
              <a:t>in immune system</a:t>
            </a:r>
          </a:p>
          <a:p>
            <a:pPr lvl="1"/>
            <a:r>
              <a:rPr lang="en-US" i="1" dirty="0" smtClean="0">
                <a:latin typeface="Rockwell"/>
                <a:cs typeface="Rockwell"/>
              </a:rPr>
              <a:t>Money </a:t>
            </a:r>
            <a:r>
              <a:rPr lang="en-US" dirty="0" smtClean="0"/>
              <a:t>in an economy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6|2|1.4"/>
</p:tagLst>
</file>

<file path=ppt/theme/theme1.xml><?xml version="1.0" encoding="utf-8"?>
<a:theme xmlns:a="http://schemas.openxmlformats.org/drawingml/2006/main" name="Default Design">
  <a:themeElements>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Lawful_Money_presentation.pptx</Template>
  <TotalTime>879</TotalTime>
  <Words>2969</Words>
  <Application>Microsoft Macintosh PowerPoint</Application>
  <PresentationFormat>On-screen Show (4:3)</PresentationFormat>
  <Paragraphs>278</Paragraphs>
  <Slides>28</Slides>
  <Notes>5</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Default Design</vt:lpstr>
      <vt:lpstr>Utah Monetary Summit</vt:lpstr>
      <vt:lpstr>Acknowledgements</vt:lpstr>
      <vt:lpstr>Why are we here?</vt:lpstr>
      <vt:lpstr>Three Key Points</vt:lpstr>
      <vt:lpstr>Evidence for Structural Cause?</vt:lpstr>
      <vt:lpstr>Complexity Theory</vt:lpstr>
      <vt:lpstr>Balance in Natural Networks</vt:lpstr>
      <vt:lpstr>(In) Balance in Our Financial Network </vt:lpstr>
      <vt:lpstr>Complex Networks</vt:lpstr>
      <vt:lpstr>Structural Solution</vt:lpstr>
      <vt:lpstr>“Usefulness” of Alternative Currency</vt:lpstr>
      <vt:lpstr>Benefits to the State that implements a Sound Alternative Currency System</vt:lpstr>
      <vt:lpstr>State Policy Makers should recognize</vt:lpstr>
      <vt:lpstr>Choosing the right  Alternative Currency</vt:lpstr>
      <vt:lpstr>Facts about Fiat Currency </vt:lpstr>
      <vt:lpstr>What is the effect of using fiat legal tender?</vt:lpstr>
      <vt:lpstr>Fiat Currency Robs Capital!</vt:lpstr>
      <vt:lpstr>Fiat Currency Results in Quiet Theft!</vt:lpstr>
      <vt:lpstr>The Constitution foresaw the need for  Alternative Currency Structural Solution</vt:lpstr>
      <vt:lpstr>The Supreme Court ruled on the validity of the Structural Solution</vt:lpstr>
      <vt:lpstr>The Supreme Court ruled on taxation in the Structural Solution</vt:lpstr>
      <vt:lpstr>Alternative Currency System Requirements</vt:lpstr>
      <vt:lpstr>Conclusion for State Lawmakers</vt:lpstr>
      <vt:lpstr>Slide 24</vt:lpstr>
      <vt:lpstr>Backup Slides</vt:lpstr>
      <vt:lpstr>Final Remarks</vt:lpstr>
      <vt:lpstr>What are our choices?</vt:lpstr>
      <vt:lpstr>Facts about Alternative or  Dual Currencies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D. Selgas</dc:creator>
  <cp:lastModifiedBy>Thomas Selgas</cp:lastModifiedBy>
  <cp:revision>50</cp:revision>
  <dcterms:created xsi:type="dcterms:W3CDTF">2011-09-26T13:26:53Z</dcterms:created>
  <dcterms:modified xsi:type="dcterms:W3CDTF">2011-09-26T13:28:32Z</dcterms:modified>
</cp:coreProperties>
</file>